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2"/>
  </p:notesMasterIdLst>
  <p:sldIdLst>
    <p:sldId id="256" r:id="rId2"/>
    <p:sldId id="257" r:id="rId3"/>
    <p:sldId id="265" r:id="rId4"/>
    <p:sldId id="264" r:id="rId5"/>
    <p:sldId id="267" r:id="rId6"/>
    <p:sldId id="269" r:id="rId7"/>
    <p:sldId id="270" r:id="rId8"/>
    <p:sldId id="268" r:id="rId9"/>
    <p:sldId id="266" r:id="rId10"/>
    <p:sldId id="276" r:id="rId11"/>
  </p:sldIdLst>
  <p:sldSz cx="12192000" cy="6858000"/>
  <p:notesSz cx="7023100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52" autoAdjust="0"/>
    <p:restoredTop sz="94682"/>
  </p:normalViewPr>
  <p:slideViewPr>
    <p:cSldViewPr snapToGrid="0">
      <p:cViewPr varScale="1">
        <p:scale>
          <a:sx n="119" d="100"/>
          <a:sy n="119" d="100"/>
        </p:scale>
        <p:origin x="34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275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6AECC4-563E-0F40-8EFC-A10BFDCEB390}" type="datetimeFigureOut">
              <a:rPr lang="en-US" smtClean="0"/>
              <a:t>2/5/19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9925"/>
            <a:ext cx="5619750" cy="36655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275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5AE2DF-2144-7047-B121-CC70E33A1E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4651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Start at 4:47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5AE2DF-2144-7047-B121-CC70E33A1E2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5428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Show at 8:29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5AE2DF-2144-7047-B121-CC70E33A1E2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7574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Start at 25:08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5AE2DF-2144-7047-B121-CC70E33A1E2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9778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3105" y="802298"/>
            <a:ext cx="8561747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3106" y="3531204"/>
            <a:ext cx="8561746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3BF71-38B7-8642-BFCE-EDAE9BD0CBAF}" type="datetimeFigureOut">
              <a:rPr lang="en-US" dirty="0"/>
              <a:t>2/5/19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93105" y="329307"/>
            <a:ext cx="4897310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2334637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1099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81CDE-9BE7-C544-8ACB-7077DFC4270F}" type="datetimeFigureOut">
              <a:rPr lang="en-US" dirty="0"/>
              <a:t>2/5/19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4600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813" y="1756130"/>
            <a:ext cx="8562580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3806195"/>
            <a:ext cx="8549990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BA285-9698-1B45-8319-D90A8C63F150}" type="datetimeFigureOut">
              <a:rPr lang="en-US" dirty="0"/>
              <a:t>2/5/19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284510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5433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889"/>
            <a:ext cx="9520157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34695" y="2010878"/>
            <a:ext cx="4608576" cy="343814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54793" y="2017343"/>
            <a:ext cx="4604130" cy="3441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6CD42-43FF-B740-998F-DCC3802C4CE3}" type="datetimeFigureOut">
              <a:rPr lang="en-US" dirty="0"/>
              <a:t>2/5/19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4397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163"/>
            <a:ext cx="9520157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2019549"/>
            <a:ext cx="460857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4695" y="2824269"/>
            <a:ext cx="4608576" cy="2644457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4791" y="2023003"/>
            <a:ext cx="4608576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4792" y="2821491"/>
            <a:ext cx="4608576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0FFBD-2EE4-8547-BBAE-A1AC91C8D77E}" type="datetimeFigureOut">
              <a:rPr lang="en-US" dirty="0"/>
              <a:t>2/5/19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0808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A2352-D7AC-F242-9256-A4477BCBF354}" type="datetimeFigureOut">
              <a:rPr lang="en-US" dirty="0"/>
              <a:t>2/5/19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9972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CFC6A-9AE6-404D-9FDD-168B477B9C90}" type="datetimeFigureOut">
              <a:rPr lang="en-US" dirty="0"/>
              <a:t>2/5/19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95185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42" y="798973"/>
            <a:ext cx="3183128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695" y="3205491"/>
            <a:ext cx="3184989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FCDFD-B4CF-A241-8D71-E814B10BEAF4}" type="datetimeFigureOut">
              <a:rPr lang="en-US" dirty="0"/>
              <a:t>2/5/19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224711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2288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025CB-9D18-264E-A945-2D020344C9DA}" type="datetimeFigureOut">
              <a:rPr lang="en-US" dirty="0"/>
              <a:t>2/5/19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8847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Relationship Id="rId11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34696" y="804519"/>
            <a:ext cx="9520158" cy="10492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6" y="2015732"/>
            <a:ext cx="9520158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8A92E-5FF9-8143-81B3-CCB531513398}" type="datetimeFigureOut">
              <a:rPr lang="en-US" dirty="0"/>
              <a:t>2/5/19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4695" y="329307"/>
            <a:ext cx="5855719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0" y="6436426"/>
            <a:ext cx="12192000" cy="4215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211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70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churchsource.com/collections/its-not-suppose-to-be-this-way?utm_source=csdailyemails&amp;utm_medium=blog&amp;utm_campaign=cs-cs20190205_lysawebinarpresentation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churchsource.com/collections/its-not-suppose-to-be-this-way?utm_source=csdailyemails&amp;utm_medium=blog&amp;utm_campaign=cs-cs20190205_lysawebinarpresentation" TargetMode="External"/><Relationship Id="rId3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churchsource.com/collections/its-not-suppose-to-be-this-way?utm_source=csdailyemails&amp;utm_medium=blog&amp;utm_campaign=cs-cs20190205_lysawebinarpresentation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9942A088-2D88-4785-9563-2D991F6ADF88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814512" y="3655479"/>
            <a:ext cx="8562975" cy="9779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dirty="0" smtClean="0">
                <a:solidFill>
                  <a:schemeClr val="tx2"/>
                </a:solidFill>
              </a:rPr>
              <a:t>Welcome!</a:t>
            </a:r>
            <a:endParaRPr lang="en-US" sz="3200" dirty="0">
              <a:solidFill>
                <a:schemeClr val="tx2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2CAB63C0-0CAE-47D7-966A-5C918CFEC1D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89144" y="1356862"/>
            <a:ext cx="8213712" cy="207213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677276" y="4655436"/>
            <a:ext cx="8837445" cy="79526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7712" y="4530498"/>
            <a:ext cx="1045144" cy="10451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14512" y="4729904"/>
            <a:ext cx="60300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rPr>
              <a:t>Join the conversation by opening </a:t>
            </a:r>
            <a:r>
              <a:rPr lang="en-US" b="1" smtClean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rPr>
              <a:t>the “Group Chat” </a:t>
            </a:r>
            <a:r>
              <a:rPr lang="en-US" b="1" dirty="0" smtClean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rPr>
              <a:t>widget in the dashboard.</a:t>
            </a:r>
            <a:endParaRPr lang="en-US" b="1" dirty="0">
              <a:solidFill>
                <a:schemeClr val="bg1"/>
              </a:solidFill>
              <a:latin typeface="Avenir Book" charset="0"/>
              <a:ea typeface="Avenir Book" charset="0"/>
              <a:cs typeface="Avenir Book" charset="0"/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7632834" y="4764675"/>
            <a:ext cx="1020277" cy="505371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8685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6BF120B-CF4C-4EC8-B052-3CDBEDA3C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/>
              <a:t>What went </a:t>
            </a:r>
            <a:r>
              <a:rPr lang="en-US" sz="4000" dirty="0" smtClean="0"/>
              <a:t>wrong?</a:t>
            </a:r>
            <a:br>
              <a:rPr lang="en-US" sz="4000" dirty="0" smtClean="0"/>
            </a:br>
            <a:r>
              <a:rPr lang="en-US" sz="4000" dirty="0" smtClean="0"/>
              <a:t>Why </a:t>
            </a:r>
            <a:r>
              <a:rPr lang="en-US" sz="4000" dirty="0"/>
              <a:t>did God let this happen?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C494CC5-E167-4920-9CDA-B022B955A2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4696" y="2458494"/>
            <a:ext cx="9520158" cy="34506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i="1" dirty="0"/>
              <a:t>Life often looks very </a:t>
            </a:r>
            <a:r>
              <a:rPr lang="en-US" sz="3200" i="1" dirty="0" smtClean="0"/>
              <a:t>different</a:t>
            </a:r>
            <a:br>
              <a:rPr lang="en-US" sz="3200" i="1" dirty="0" smtClean="0"/>
            </a:br>
            <a:r>
              <a:rPr lang="en-US" sz="3200" i="1" dirty="0" smtClean="0"/>
              <a:t>than </a:t>
            </a:r>
            <a:r>
              <a:rPr lang="en-US" sz="3200" i="1" dirty="0"/>
              <a:t>what we hoped or expected</a:t>
            </a:r>
            <a:r>
              <a:rPr lang="en-US" sz="3200" i="1" dirty="0" smtClean="0"/>
              <a:t>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By walking through her own valley, </a:t>
            </a:r>
            <a:r>
              <a:rPr lang="en-US" sz="2400" dirty="0" err="1"/>
              <a:t>Lysa</a:t>
            </a:r>
            <a:r>
              <a:rPr lang="en-US" sz="2400" dirty="0"/>
              <a:t> </a:t>
            </a:r>
            <a:r>
              <a:rPr lang="en-US" sz="2400" dirty="0" err="1"/>
              <a:t>TerKeurst</a:t>
            </a:r>
            <a:r>
              <a:rPr lang="en-US" sz="2400" dirty="0"/>
              <a:t> discovered that in God we can find unexpected strength as we </a:t>
            </a:r>
            <a:r>
              <a:rPr lang="en-US" sz="2400" dirty="0" smtClean="0"/>
              <a:t>wrestle </a:t>
            </a:r>
            <a:r>
              <a:rPr lang="en-US" sz="2400" dirty="0"/>
              <a:t>between our faith and feelings.</a:t>
            </a:r>
          </a:p>
        </p:txBody>
      </p:sp>
    </p:spTree>
    <p:extLst>
      <p:ext uri="{BB962C8B-B14F-4D97-AF65-F5344CB8AC3E}">
        <p14:creationId xmlns:p14="http://schemas.microsoft.com/office/powerpoint/2010/main" val="17026858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13EA81C-6BE0-410A-8506-2EBBD50FB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/>
              <a:t>Exclusive Offer for </a:t>
            </a:r>
            <a:r>
              <a:rPr lang="en-US" sz="4000" dirty="0" smtClean="0"/>
              <a:t>Our</a:t>
            </a:r>
            <a:br>
              <a:rPr lang="en-US" sz="4000" dirty="0" smtClean="0"/>
            </a:br>
            <a:r>
              <a:rPr lang="en-US" sz="4000" dirty="0" err="1" smtClean="0"/>
              <a:t>ChurchSource</a:t>
            </a:r>
            <a:r>
              <a:rPr lang="en-US" sz="4000" dirty="0" smtClean="0"/>
              <a:t> </a:t>
            </a:r>
            <a:r>
              <a:rPr lang="en-US" sz="4000" dirty="0"/>
              <a:t>Channel Webcast Viewers</a:t>
            </a:r>
          </a:p>
        </p:txBody>
      </p:sp>
      <p:pic>
        <p:nvPicPr>
          <p:cNvPr id="5" name="Content Placeholder 4">
            <a:hlinkClick r:id="rId2"/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2192" y="2732270"/>
            <a:ext cx="4614824" cy="3296302"/>
          </a:xfrm>
        </p:spPr>
      </p:pic>
      <p:sp>
        <p:nvSpPr>
          <p:cNvPr id="6" name="Title 1">
            <a:extLst>
              <a:ext uri="{FF2B5EF4-FFF2-40B4-BE49-F238E27FC236}">
                <a16:creationId xmlns="" xmlns:a16="http://schemas.microsoft.com/office/drawing/2014/main" id="{413EA81C-6BE0-410A-8506-2EBBD50FB323}"/>
              </a:ext>
            </a:extLst>
          </p:cNvPr>
          <p:cNvSpPr txBox="1">
            <a:spLocks/>
          </p:cNvSpPr>
          <p:nvPr/>
        </p:nvSpPr>
        <p:spPr>
          <a:xfrm>
            <a:off x="6053997" y="2228599"/>
            <a:ext cx="5000857" cy="93811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none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i="1" dirty="0" smtClean="0"/>
              <a:t>It’s Not Supposed to Be This Way</a:t>
            </a:r>
          </a:p>
          <a:p>
            <a:r>
              <a:rPr lang="en-US" sz="2100" dirty="0" smtClean="0"/>
              <a:t>By </a:t>
            </a:r>
            <a:r>
              <a:rPr lang="en-US" sz="2100" dirty="0" err="1" smtClean="0"/>
              <a:t>Lysa</a:t>
            </a:r>
            <a:r>
              <a:rPr lang="en-US" sz="2100" dirty="0" smtClean="0"/>
              <a:t> </a:t>
            </a:r>
            <a:r>
              <a:rPr lang="en-US" sz="2100" dirty="0" err="1" smtClean="0"/>
              <a:t>TerKerust</a:t>
            </a:r>
            <a:endParaRPr lang="en-US" sz="2100" dirty="0" smtClean="0"/>
          </a:p>
        </p:txBody>
      </p:sp>
      <p:sp>
        <p:nvSpPr>
          <p:cNvPr id="7" name="24-Point Star 6"/>
          <p:cNvSpPr/>
          <p:nvPr/>
        </p:nvSpPr>
        <p:spPr>
          <a:xfrm>
            <a:off x="721048" y="2229139"/>
            <a:ext cx="1717220" cy="1717220"/>
          </a:xfrm>
          <a:prstGeom prst="star24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87703" y="2673889"/>
            <a:ext cx="1212485" cy="956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300"/>
              </a:lnSpc>
            </a:pPr>
            <a:r>
              <a:rPr lang="en-US" sz="3200" b="1" dirty="0" smtClean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rPr>
              <a:t>40%</a:t>
            </a:r>
          </a:p>
          <a:p>
            <a:pPr algn="ctr">
              <a:lnSpc>
                <a:spcPts val="3300"/>
              </a:lnSpc>
            </a:pPr>
            <a:r>
              <a:rPr lang="en-US" sz="3200" b="1" dirty="0" smtClean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rPr>
              <a:t>OFF</a:t>
            </a:r>
            <a:endParaRPr lang="en-US" sz="3200" b="1" dirty="0">
              <a:solidFill>
                <a:schemeClr val="bg1"/>
              </a:solidFill>
              <a:latin typeface="Avenir Book" charset="0"/>
              <a:ea typeface="Avenir Book" charset="0"/>
              <a:cs typeface="Avenir Book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53997" y="3166712"/>
            <a:ext cx="456266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DVD &amp; Study Guide Pack</a:t>
            </a:r>
          </a:p>
          <a:p>
            <a:r>
              <a:rPr lang="en-US" strike="sngStrike" dirty="0" smtClean="0">
                <a:latin typeface="Avenir Book" charset="0"/>
                <a:ea typeface="Avenir Book" charset="0"/>
                <a:cs typeface="Avenir Book" charset="0"/>
              </a:rPr>
              <a:t>$41.99 </a:t>
            </a:r>
            <a:r>
              <a:rPr lang="en-US" dirty="0">
                <a:latin typeface="Avenir Book" charset="0"/>
                <a:ea typeface="Avenir Book" charset="0"/>
                <a:cs typeface="Avenir Book" charset="0"/>
              </a:rPr>
              <a:t>| </a:t>
            </a:r>
            <a:r>
              <a:rPr lang="en-US" b="1" dirty="0">
                <a:solidFill>
                  <a:srgbClr val="FF0000"/>
                </a:solidFill>
                <a:latin typeface="Avenir Book" charset="0"/>
                <a:ea typeface="Avenir Book" charset="0"/>
                <a:cs typeface="Avenir Book" charset="0"/>
              </a:rPr>
              <a:t>NOW </a:t>
            </a:r>
            <a:r>
              <a:rPr lang="en-US" b="1" smtClean="0">
                <a:solidFill>
                  <a:srgbClr val="FF0000"/>
                </a:solidFill>
                <a:latin typeface="Avenir Book" charset="0"/>
                <a:ea typeface="Avenir Book" charset="0"/>
                <a:cs typeface="Avenir Book" charset="0"/>
              </a:rPr>
              <a:t>$</a:t>
            </a:r>
            <a:r>
              <a:rPr lang="en-US" b="1" smtClean="0">
                <a:solidFill>
                  <a:srgbClr val="FF0000"/>
                </a:solidFill>
                <a:latin typeface="Avenir Book" charset="0"/>
                <a:ea typeface="Avenir Book" charset="0"/>
                <a:cs typeface="Avenir Book" charset="0"/>
              </a:rPr>
              <a:t>25.19</a:t>
            </a:r>
            <a:endParaRPr lang="en-US" dirty="0" smtClean="0"/>
          </a:p>
          <a:p>
            <a:r>
              <a:rPr lang="en-US" dirty="0"/>
              <a:t/>
            </a:r>
            <a:br>
              <a:rPr lang="en-US" dirty="0"/>
            </a:br>
            <a:r>
              <a:rPr lang="en-US" sz="2400" dirty="0" smtClean="0"/>
              <a:t>Book</a:t>
            </a:r>
          </a:p>
          <a:p>
            <a:r>
              <a:rPr lang="en-US" strike="sngStrike" dirty="0" smtClean="0">
                <a:latin typeface="Avenir Book" charset="0"/>
                <a:ea typeface="Avenir Book" charset="0"/>
                <a:cs typeface="Avenir Book" charset="0"/>
              </a:rPr>
              <a:t>$24.99 </a:t>
            </a:r>
            <a:r>
              <a:rPr lang="en-US" dirty="0" smtClean="0">
                <a:latin typeface="Avenir Book" charset="0"/>
                <a:ea typeface="Avenir Book" charset="0"/>
                <a:cs typeface="Avenir Book" charset="0"/>
              </a:rPr>
              <a:t>| </a:t>
            </a:r>
            <a:r>
              <a:rPr lang="en-US" b="1" dirty="0" smtClean="0">
                <a:solidFill>
                  <a:srgbClr val="FF0000"/>
                </a:solidFill>
                <a:latin typeface="Avenir Book" charset="0"/>
                <a:ea typeface="Avenir Book" charset="0"/>
                <a:cs typeface="Avenir Book" charset="0"/>
              </a:rPr>
              <a:t>NOW $14.99</a:t>
            </a:r>
          </a:p>
          <a:p>
            <a:endParaRPr lang="en-US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6121667" y="3080084"/>
            <a:ext cx="4167739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5957016" y="5076829"/>
            <a:ext cx="5275666" cy="64633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896" y="4923384"/>
            <a:ext cx="908965" cy="90896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132320" y="5096079"/>
            <a:ext cx="39129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rPr>
              <a:t>Click on the links in the</a:t>
            </a:r>
            <a:br>
              <a:rPr lang="en-US" b="1" dirty="0" smtClean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rPr>
            </a:br>
            <a:r>
              <a:rPr lang="en-US" b="1" dirty="0" smtClean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rPr>
              <a:t>“Resource List” widget to purchase.</a:t>
            </a:r>
            <a:endParaRPr lang="en-US" b="1" dirty="0">
              <a:solidFill>
                <a:schemeClr val="bg1"/>
              </a:solidFill>
              <a:latin typeface="Avenir Book" charset="0"/>
              <a:ea typeface="Avenir Book" charset="0"/>
              <a:cs typeface="Avenir Boo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5531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CAA7B13-C673-46D0-A0C9-D66DE26CD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5070" y="2662195"/>
            <a:ext cx="9520158" cy="104923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i="1" dirty="0"/>
              <a:t>Secrets are for the purpose of </a:t>
            </a:r>
            <a:r>
              <a:rPr lang="en-US" sz="4000" i="1" smtClean="0"/>
              <a:t>hiding,</a:t>
            </a:r>
            <a:br>
              <a:rPr lang="en-US" sz="4000" i="1" smtClean="0"/>
            </a:br>
            <a:r>
              <a:rPr lang="en-US" sz="4000" i="1" smtClean="0"/>
              <a:t>privacy </a:t>
            </a:r>
            <a:r>
              <a:rPr lang="en-US" sz="4000" i="1" dirty="0"/>
              <a:t>is for the sake of healing. </a:t>
            </a:r>
            <a:r>
              <a:rPr lang="en-US" sz="4000" i="1" dirty="0" smtClean="0"/>
              <a:t> </a:t>
            </a:r>
            <a:endParaRPr lang="en-US" sz="4000" i="1" dirty="0"/>
          </a:p>
        </p:txBody>
      </p:sp>
      <p:sp>
        <p:nvSpPr>
          <p:cNvPr id="5" name="TextBox 4"/>
          <p:cNvSpPr txBox="1"/>
          <p:nvPr/>
        </p:nvSpPr>
        <p:spPr>
          <a:xfrm>
            <a:off x="2050181" y="2007759"/>
            <a:ext cx="954826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smtClean="0">
                <a:solidFill>
                  <a:schemeClr val="bg1">
                    <a:lumMod val="75000"/>
                  </a:schemeClr>
                </a:solidFill>
                <a:latin typeface="Book Antiqua" charset="0"/>
                <a:ea typeface="Book Antiqua" charset="0"/>
                <a:cs typeface="Book Antiqua" charset="0"/>
              </a:rPr>
              <a:t>“ </a:t>
            </a:r>
            <a:br>
              <a:rPr lang="en-US" sz="9600" dirty="0" smtClean="0">
                <a:solidFill>
                  <a:schemeClr val="bg1">
                    <a:lumMod val="75000"/>
                  </a:schemeClr>
                </a:solidFill>
                <a:latin typeface="Book Antiqua" charset="0"/>
                <a:ea typeface="Book Antiqua" charset="0"/>
                <a:cs typeface="Book Antiqua" charset="0"/>
              </a:rPr>
            </a:br>
            <a:r>
              <a:rPr lang="en-US" sz="9600" dirty="0" smtClean="0">
                <a:solidFill>
                  <a:schemeClr val="bg1">
                    <a:lumMod val="75000"/>
                  </a:schemeClr>
                </a:solidFill>
                <a:latin typeface="Book Antiqua" charset="0"/>
                <a:ea typeface="Book Antiqua" charset="0"/>
                <a:cs typeface="Book Antiqua" charset="0"/>
              </a:rPr>
              <a:t>																”</a:t>
            </a:r>
            <a:endParaRPr lang="en-US" sz="9600" dirty="0">
              <a:solidFill>
                <a:schemeClr val="bg1">
                  <a:lumMod val="75000"/>
                </a:schemeClr>
              </a:solidFill>
              <a:latin typeface="Book Antiqua" charset="0"/>
              <a:ea typeface="Book Antiqua" charset="0"/>
              <a:cs typeface="Book Antiqua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79309" y="4198422"/>
            <a:ext cx="2011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- </a:t>
            </a:r>
            <a:r>
              <a:rPr lang="en-US" dirty="0" err="1" smtClean="0"/>
              <a:t>Lysa</a:t>
            </a:r>
            <a:r>
              <a:rPr lang="en-US" dirty="0" smtClean="0"/>
              <a:t> </a:t>
            </a:r>
            <a:r>
              <a:rPr lang="en-US" dirty="0" err="1" smtClean="0"/>
              <a:t>TerKeurst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08778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69946" y="1978883"/>
            <a:ext cx="794084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smtClean="0">
                <a:solidFill>
                  <a:schemeClr val="bg1">
                    <a:lumMod val="75000"/>
                  </a:schemeClr>
                </a:solidFill>
                <a:latin typeface="Book Antiqua" charset="0"/>
                <a:ea typeface="Book Antiqua" charset="0"/>
                <a:cs typeface="Book Antiqua" charset="0"/>
              </a:rPr>
              <a:t>“ </a:t>
            </a:r>
            <a:br>
              <a:rPr lang="en-US" sz="9600" dirty="0" smtClean="0">
                <a:solidFill>
                  <a:schemeClr val="bg1">
                    <a:lumMod val="75000"/>
                  </a:schemeClr>
                </a:solidFill>
                <a:latin typeface="Book Antiqua" charset="0"/>
                <a:ea typeface="Book Antiqua" charset="0"/>
                <a:cs typeface="Book Antiqua" charset="0"/>
              </a:rPr>
            </a:br>
            <a:r>
              <a:rPr lang="en-US" sz="9600" dirty="0" smtClean="0">
                <a:solidFill>
                  <a:schemeClr val="bg1">
                    <a:lumMod val="75000"/>
                  </a:schemeClr>
                </a:solidFill>
                <a:latin typeface="Book Antiqua" charset="0"/>
                <a:ea typeface="Book Antiqua" charset="0"/>
                <a:cs typeface="Book Antiqua" charset="0"/>
              </a:rPr>
              <a:t>													</a:t>
            </a:r>
            <a:r>
              <a:rPr lang="en-US" sz="9600" smtClean="0">
                <a:solidFill>
                  <a:schemeClr val="bg1">
                    <a:lumMod val="75000"/>
                  </a:schemeClr>
                </a:solidFill>
                <a:latin typeface="Book Antiqua" charset="0"/>
                <a:ea typeface="Book Antiqua" charset="0"/>
                <a:cs typeface="Book Antiqua" charset="0"/>
              </a:rPr>
              <a:t>	”</a:t>
            </a:r>
            <a:endParaRPr lang="en-US" sz="9600" dirty="0">
              <a:solidFill>
                <a:schemeClr val="bg1">
                  <a:lumMod val="75000"/>
                </a:schemeClr>
              </a:solidFill>
              <a:latin typeface="Book Antiqua" charset="0"/>
              <a:ea typeface="Book Antiqua" charset="0"/>
              <a:cs typeface="Book Antiqua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CCAA7B13-C673-46D0-A0C9-D66DE26CD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5070" y="2662195"/>
            <a:ext cx="9520158" cy="104923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i="1" dirty="0"/>
              <a:t>If the enemy can isolate </a:t>
            </a:r>
            <a:r>
              <a:rPr lang="en-US" sz="4000" i="1" dirty="0" smtClean="0"/>
              <a:t>us</a:t>
            </a:r>
            <a:br>
              <a:rPr lang="en-US" sz="4000" i="1" dirty="0" smtClean="0"/>
            </a:br>
            <a:r>
              <a:rPr lang="en-US" sz="4000" i="1" dirty="0" smtClean="0"/>
              <a:t>he </a:t>
            </a:r>
            <a:r>
              <a:rPr lang="en-US" sz="4000" i="1" dirty="0"/>
              <a:t>can influence us. </a:t>
            </a:r>
            <a:r>
              <a:rPr lang="en-US" sz="4000" i="1" dirty="0" smtClean="0"/>
              <a:t> </a:t>
            </a:r>
            <a:endParaRPr lang="en-US" sz="4000" i="1" dirty="0"/>
          </a:p>
        </p:txBody>
      </p:sp>
      <p:sp>
        <p:nvSpPr>
          <p:cNvPr id="4" name="TextBox 3"/>
          <p:cNvSpPr txBox="1"/>
          <p:nvPr/>
        </p:nvSpPr>
        <p:spPr>
          <a:xfrm>
            <a:off x="5279309" y="4183984"/>
            <a:ext cx="2011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- </a:t>
            </a:r>
            <a:r>
              <a:rPr lang="en-US" dirty="0" err="1" smtClean="0"/>
              <a:t>Lysa</a:t>
            </a:r>
            <a:r>
              <a:rPr lang="en-US" dirty="0" smtClean="0"/>
              <a:t> </a:t>
            </a:r>
            <a:r>
              <a:rPr lang="en-US" dirty="0" err="1" smtClean="0"/>
              <a:t>TerKeurst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59841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13EA81C-6BE0-410A-8506-2EBBD50FB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5071" y="886317"/>
            <a:ext cx="9520158" cy="1228112"/>
          </a:xfrm>
        </p:spPr>
        <p:txBody>
          <a:bodyPr anchor="t">
            <a:normAutofit/>
          </a:bodyPr>
          <a:lstStyle/>
          <a:p>
            <a:r>
              <a:rPr lang="en-US" i="1" smtClean="0"/>
              <a:t>It’s </a:t>
            </a:r>
            <a:r>
              <a:rPr lang="en-US" i="1" dirty="0"/>
              <a:t>Not Supposed To Be </a:t>
            </a:r>
            <a:r>
              <a:rPr lang="en-US" i="1"/>
              <a:t>This </a:t>
            </a:r>
            <a:r>
              <a:rPr lang="en-US" i="1" smtClean="0"/>
              <a:t>Way</a:t>
            </a:r>
            <a:br>
              <a:rPr lang="en-US" i="1" smtClean="0"/>
            </a:br>
            <a:r>
              <a:rPr lang="en-US" smtClean="0"/>
              <a:t>Video </a:t>
            </a:r>
            <a:r>
              <a:rPr lang="en-US" dirty="0"/>
              <a:t>Bible Study</a:t>
            </a:r>
          </a:p>
        </p:txBody>
      </p:sp>
      <p:pic>
        <p:nvPicPr>
          <p:cNvPr id="5" name="Content Placeholder 4">
            <a:hlinkClick r:id="rId2"/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512" y="2115692"/>
            <a:ext cx="3737303" cy="3296302"/>
          </a:xfrm>
        </p:spPr>
      </p:pic>
      <p:sp>
        <p:nvSpPr>
          <p:cNvPr id="9" name="TextBox 8"/>
          <p:cNvSpPr txBox="1"/>
          <p:nvPr/>
        </p:nvSpPr>
        <p:spPr>
          <a:xfrm>
            <a:off x="1206895" y="5399994"/>
            <a:ext cx="456266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DVD &amp; Study Guide Pack</a:t>
            </a:r>
          </a:p>
          <a:p>
            <a:r>
              <a:rPr lang="en-US" strike="sngStrike" dirty="0" smtClean="0">
                <a:latin typeface="Avenir Book" charset="0"/>
                <a:ea typeface="Avenir Book" charset="0"/>
                <a:cs typeface="Avenir Book" charset="0"/>
              </a:rPr>
              <a:t>$41.99 </a:t>
            </a:r>
            <a:r>
              <a:rPr lang="en-US" dirty="0">
                <a:latin typeface="Avenir Book" charset="0"/>
                <a:ea typeface="Avenir Book" charset="0"/>
                <a:cs typeface="Avenir Book" charset="0"/>
              </a:rPr>
              <a:t>| </a:t>
            </a:r>
            <a:r>
              <a:rPr lang="en-US" b="1" dirty="0">
                <a:solidFill>
                  <a:srgbClr val="FF0000"/>
                </a:solidFill>
                <a:latin typeface="Avenir Book" charset="0"/>
                <a:ea typeface="Avenir Book" charset="0"/>
                <a:cs typeface="Avenir Book" charset="0"/>
              </a:rPr>
              <a:t>NOW </a:t>
            </a:r>
            <a:r>
              <a:rPr lang="en-US" b="1" dirty="0" smtClean="0">
                <a:solidFill>
                  <a:srgbClr val="FF0000"/>
                </a:solidFill>
                <a:latin typeface="Avenir Book" charset="0"/>
                <a:ea typeface="Avenir Book" charset="0"/>
                <a:cs typeface="Avenir Book" charset="0"/>
              </a:rPr>
              <a:t>$25.19</a:t>
            </a:r>
            <a:endParaRPr lang="en-US" dirty="0" smtClean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6426305" y="2420503"/>
            <a:ext cx="4167739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5769563" y="2767124"/>
            <a:ext cx="5481225" cy="1980175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994648" y="3018547"/>
            <a:ext cx="503105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 this six-session video Bible study, </a:t>
            </a:r>
            <a:r>
              <a:rPr lang="en-US" dirty="0" err="1"/>
              <a:t>Lysa</a:t>
            </a:r>
            <a:r>
              <a:rPr lang="en-US" dirty="0"/>
              <a:t> offers a safe place to share your disappointments, fresh biblical insight to get you through painful situations, and life-giving perspectives for living in between Eden and eternity.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6426304" y="5104346"/>
            <a:ext cx="4167739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01540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13EA81C-6BE0-410A-8506-2EBBD50FB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5071" y="886317"/>
            <a:ext cx="9520158" cy="1228112"/>
          </a:xfrm>
        </p:spPr>
        <p:txBody>
          <a:bodyPr anchor="t">
            <a:normAutofit/>
          </a:bodyPr>
          <a:lstStyle/>
          <a:p>
            <a:r>
              <a:rPr lang="en-US" dirty="0"/>
              <a:t>With solid truth, vulnerability and honest humor, </a:t>
            </a:r>
            <a:r>
              <a:rPr lang="en-US" dirty="0" err="1" smtClean="0"/>
              <a:t>Lysa’s</a:t>
            </a:r>
            <a:r>
              <a:rPr lang="en-US" dirty="0" smtClean="0"/>
              <a:t> study </a:t>
            </a:r>
            <a:r>
              <a:rPr lang="en-US" dirty="0"/>
              <a:t>will help you: </a:t>
            </a:r>
          </a:p>
        </p:txBody>
      </p:sp>
      <p:sp>
        <p:nvSpPr>
          <p:cNvPr id="4" name="Rectangle 3"/>
          <p:cNvSpPr/>
          <p:nvPr/>
        </p:nvSpPr>
        <p:spPr>
          <a:xfrm>
            <a:off x="1318594" y="2114429"/>
            <a:ext cx="10214645" cy="399140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510080" y="2282822"/>
            <a:ext cx="4851389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/>
              <a:t>Find peace and hope for the future when you feel like your life is not what you expected</a:t>
            </a:r>
            <a:r>
              <a:rPr lang="en-US" dirty="0" smtClean="0"/>
              <a:t>.</a:t>
            </a:r>
          </a:p>
          <a:p>
            <a:pPr marL="285750" indent="-285750">
              <a:buFont typeface="Arial" charset="0"/>
              <a:buChar char="•"/>
            </a:pPr>
            <a:endParaRPr lang="en-US" dirty="0" smtClean="0"/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Stop being pulled into the anxiety of disappointment by discovering how to better process unmet expectations and other painful situations</a:t>
            </a:r>
            <a:r>
              <a:rPr lang="en-US" dirty="0" smtClean="0"/>
              <a:t>.</a:t>
            </a:r>
          </a:p>
          <a:p>
            <a:pPr marL="285750" indent="-285750">
              <a:buFont typeface="Arial" charset="0"/>
              <a:buChar char="•"/>
            </a:pPr>
            <a:endParaRPr lang="en-US" dirty="0"/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Train yourself to recognize the three strategies of the enemy so you can stand strong and persevere through unsettling relationships and uncertain outcomes.</a:t>
            </a:r>
          </a:p>
          <a:p>
            <a:pPr marL="285750" indent="-285750">
              <a:buFont typeface="Arial" charset="0"/>
              <a:buChar char="•"/>
            </a:pPr>
            <a:endParaRPr lang="en-US" dirty="0"/>
          </a:p>
          <a:p>
            <a:pPr marL="285750" indent="-285750">
              <a:buFont typeface="Arial" charset="0"/>
              <a:buChar char="•"/>
            </a:pP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513170" y="2282822"/>
            <a:ext cx="485138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/>
              <a:t>Discover the secret of being steadfast and not panicking when God actually does give you more than you can handle.</a:t>
            </a:r>
          </a:p>
          <a:p>
            <a:pPr marL="285750" indent="-285750">
              <a:buFont typeface="Arial" charset="0"/>
              <a:buChar char="•"/>
            </a:pPr>
            <a:endParaRPr lang="en-US" dirty="0" smtClean="0"/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Shift your suspicion that God is cruel or unfair to the biblical assurance that God is protecting and preparing you.</a:t>
            </a:r>
          </a:p>
          <a:p>
            <a:pPr marL="285750" indent="-285750">
              <a:buFont typeface="Arial" charset="0"/>
              <a:buChar char="•"/>
            </a:pPr>
            <a:endParaRPr lang="en-US" dirty="0"/>
          </a:p>
          <a:p>
            <a:pPr marL="285750" indent="-285750">
              <a:buFont typeface="Arial" charset="0"/>
              <a:buChar char="•"/>
            </a:pPr>
            <a:r>
              <a:rPr lang="en-US" dirty="0"/>
              <a:t>Know how to encourage a friend and help them navigate hard realities with real help from God's truth.</a:t>
            </a:r>
          </a:p>
          <a:p>
            <a:pPr marL="285750" indent="-285750">
              <a:buFont typeface="Arial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0397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50181" y="2007759"/>
            <a:ext cx="954826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smtClean="0">
                <a:solidFill>
                  <a:schemeClr val="bg1">
                    <a:lumMod val="75000"/>
                  </a:schemeClr>
                </a:solidFill>
                <a:latin typeface="Book Antiqua" charset="0"/>
                <a:ea typeface="Book Antiqua" charset="0"/>
                <a:cs typeface="Book Antiqua" charset="0"/>
              </a:rPr>
              <a:t>“ </a:t>
            </a:r>
            <a:br>
              <a:rPr lang="en-US" sz="9600" dirty="0" smtClean="0">
                <a:solidFill>
                  <a:schemeClr val="bg1">
                    <a:lumMod val="75000"/>
                  </a:schemeClr>
                </a:solidFill>
                <a:latin typeface="Book Antiqua" charset="0"/>
                <a:ea typeface="Book Antiqua" charset="0"/>
                <a:cs typeface="Book Antiqua" charset="0"/>
              </a:rPr>
            </a:br>
            <a:r>
              <a:rPr lang="en-US" sz="9600" dirty="0" smtClean="0">
                <a:solidFill>
                  <a:schemeClr val="bg1">
                    <a:lumMod val="75000"/>
                  </a:schemeClr>
                </a:solidFill>
                <a:latin typeface="Book Antiqua" charset="0"/>
                <a:ea typeface="Book Antiqua" charset="0"/>
                <a:cs typeface="Book Antiqua" charset="0"/>
              </a:rPr>
              <a:t>																”</a:t>
            </a:r>
            <a:endParaRPr lang="en-US" sz="9600" dirty="0">
              <a:solidFill>
                <a:schemeClr val="bg1">
                  <a:lumMod val="75000"/>
                </a:schemeClr>
              </a:solidFill>
              <a:latin typeface="Book Antiqua" charset="0"/>
              <a:ea typeface="Book Antiqua" charset="0"/>
              <a:cs typeface="Book Antiqua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CCAA7B13-C673-46D0-A0C9-D66DE26CD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5188" y="2334936"/>
            <a:ext cx="9520158" cy="1678799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en-US" sz="4000" i="1" dirty="0"/>
              <a:t>God does his best work in the unseen. </a:t>
            </a:r>
            <a:r>
              <a:rPr lang="en-US" sz="4000" i="1" dirty="0" smtClean="0"/>
              <a:t/>
            </a:r>
            <a:br>
              <a:rPr lang="en-US" sz="4000" i="1" dirty="0" smtClean="0"/>
            </a:br>
            <a:r>
              <a:rPr lang="en-US" sz="4000" i="1" dirty="0" smtClean="0"/>
              <a:t>Just </a:t>
            </a:r>
            <a:r>
              <a:rPr lang="en-US" sz="4000" i="1" dirty="0"/>
              <a:t>because you can’t see </a:t>
            </a:r>
            <a:r>
              <a:rPr lang="en-US" sz="4000" i="1" dirty="0" smtClean="0"/>
              <a:t>progress,</a:t>
            </a:r>
            <a:br>
              <a:rPr lang="en-US" sz="4000" i="1" dirty="0" smtClean="0"/>
            </a:br>
            <a:r>
              <a:rPr lang="en-US" sz="4000" i="1" dirty="0" smtClean="0"/>
              <a:t>doesn’t </a:t>
            </a:r>
            <a:r>
              <a:rPr lang="en-US" sz="4000" i="1" dirty="0"/>
              <a:t>mean there isn’t </a:t>
            </a:r>
            <a:r>
              <a:rPr lang="en-US" sz="4000" i="1" dirty="0" smtClean="0"/>
              <a:t>progress.</a:t>
            </a:r>
            <a:endParaRPr lang="en-US" sz="4000" i="1" dirty="0"/>
          </a:p>
        </p:txBody>
      </p:sp>
      <p:sp>
        <p:nvSpPr>
          <p:cNvPr id="4" name="TextBox 3"/>
          <p:cNvSpPr txBox="1"/>
          <p:nvPr/>
        </p:nvSpPr>
        <p:spPr>
          <a:xfrm>
            <a:off x="5019427" y="4349575"/>
            <a:ext cx="2011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- </a:t>
            </a:r>
            <a:r>
              <a:rPr lang="en-US" dirty="0" err="1" smtClean="0"/>
              <a:t>Lysa</a:t>
            </a:r>
            <a:r>
              <a:rPr lang="en-US" dirty="0" smtClean="0"/>
              <a:t> </a:t>
            </a:r>
            <a:r>
              <a:rPr lang="en-US" dirty="0" err="1" smtClean="0"/>
              <a:t>TerKeurst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297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13EA81C-6BE0-410A-8506-2EBBD50FB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5071" y="567890"/>
            <a:ext cx="9520158" cy="1228112"/>
          </a:xfrm>
        </p:spPr>
        <p:txBody>
          <a:bodyPr>
            <a:normAutofit/>
          </a:bodyPr>
          <a:lstStyle/>
          <a:p>
            <a:r>
              <a:rPr lang="en-US" dirty="0"/>
              <a:t>Take a </a:t>
            </a:r>
            <a:r>
              <a:rPr lang="en-US" dirty="0" smtClean="0"/>
              <a:t>6-session </a:t>
            </a:r>
            <a:r>
              <a:rPr lang="en-US" dirty="0"/>
              <a:t>journey with </a:t>
            </a:r>
            <a:r>
              <a:rPr lang="en-US" dirty="0" err="1"/>
              <a:t>Lysa</a:t>
            </a:r>
            <a:r>
              <a:rPr lang="en-US" dirty="0"/>
              <a:t> </a:t>
            </a:r>
            <a:r>
              <a:rPr lang="en-US" dirty="0" smtClean="0"/>
              <a:t>in the</a:t>
            </a:r>
            <a:br>
              <a:rPr lang="en-US" dirty="0" smtClean="0"/>
            </a:br>
            <a:r>
              <a:rPr lang="en-US" i="1" dirty="0" smtClean="0"/>
              <a:t>It’s </a:t>
            </a:r>
            <a:r>
              <a:rPr lang="en-US" i="1" dirty="0"/>
              <a:t>Not Supposed To Be This Way </a:t>
            </a:r>
            <a:r>
              <a:rPr lang="en-US" dirty="0"/>
              <a:t>Video Bible Study</a:t>
            </a:r>
          </a:p>
        </p:txBody>
      </p:sp>
      <p:pic>
        <p:nvPicPr>
          <p:cNvPr id="5" name="Content Placeholder 4">
            <a:hlinkClick r:id="rId2"/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265" y="2742958"/>
            <a:ext cx="3737303" cy="3296302"/>
          </a:xfrm>
        </p:spPr>
      </p:pic>
      <p:sp>
        <p:nvSpPr>
          <p:cNvPr id="7" name="24-Point Star 6"/>
          <p:cNvSpPr/>
          <p:nvPr/>
        </p:nvSpPr>
        <p:spPr>
          <a:xfrm>
            <a:off x="721048" y="2229139"/>
            <a:ext cx="1717220" cy="1717220"/>
          </a:xfrm>
          <a:prstGeom prst="star24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87703" y="2673889"/>
            <a:ext cx="1212485" cy="956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300"/>
              </a:lnSpc>
            </a:pPr>
            <a:r>
              <a:rPr lang="en-US" sz="3200" b="1" dirty="0" smtClean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rPr>
              <a:t>40%</a:t>
            </a:r>
          </a:p>
          <a:p>
            <a:pPr algn="ctr">
              <a:lnSpc>
                <a:spcPts val="3300"/>
              </a:lnSpc>
            </a:pPr>
            <a:r>
              <a:rPr lang="en-US" sz="3200" b="1" dirty="0" smtClean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rPr>
              <a:t>OFF</a:t>
            </a:r>
            <a:endParaRPr lang="en-US" sz="3200" b="1" dirty="0">
              <a:solidFill>
                <a:schemeClr val="bg1"/>
              </a:solidFill>
              <a:latin typeface="Avenir Book" charset="0"/>
              <a:ea typeface="Avenir Book" charset="0"/>
              <a:cs typeface="Avenir Book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96896" y="3464720"/>
            <a:ext cx="456266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DVD &amp; Study Guide Pack</a:t>
            </a:r>
          </a:p>
          <a:p>
            <a:r>
              <a:rPr lang="en-US" strike="sngStrike" dirty="0" smtClean="0">
                <a:latin typeface="Avenir Book" charset="0"/>
                <a:ea typeface="Avenir Book" charset="0"/>
                <a:cs typeface="Avenir Book" charset="0"/>
              </a:rPr>
              <a:t>$41.99 </a:t>
            </a:r>
            <a:r>
              <a:rPr lang="en-US" dirty="0">
                <a:latin typeface="Avenir Book" charset="0"/>
                <a:ea typeface="Avenir Book" charset="0"/>
                <a:cs typeface="Avenir Book" charset="0"/>
              </a:rPr>
              <a:t>| </a:t>
            </a:r>
            <a:r>
              <a:rPr lang="en-US" b="1" dirty="0">
                <a:solidFill>
                  <a:srgbClr val="FF0000"/>
                </a:solidFill>
                <a:latin typeface="Avenir Book" charset="0"/>
                <a:ea typeface="Avenir Book" charset="0"/>
                <a:cs typeface="Avenir Book" charset="0"/>
              </a:rPr>
              <a:t>NOW </a:t>
            </a:r>
            <a:r>
              <a:rPr lang="en-US" b="1" dirty="0" smtClean="0">
                <a:solidFill>
                  <a:srgbClr val="FF0000"/>
                </a:solidFill>
                <a:latin typeface="Avenir Book" charset="0"/>
                <a:ea typeface="Avenir Book" charset="0"/>
                <a:cs typeface="Avenir Book" charset="0"/>
              </a:rPr>
              <a:t>$25.19</a:t>
            </a:r>
            <a:endParaRPr lang="en-US" dirty="0" smtClean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6096896" y="2673889"/>
            <a:ext cx="4167739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5957016" y="5076829"/>
            <a:ext cx="5275666" cy="64633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896" y="4923384"/>
            <a:ext cx="908965" cy="90896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132320" y="5096079"/>
            <a:ext cx="39129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rPr>
              <a:t>Click on the links in the</a:t>
            </a:r>
            <a:br>
              <a:rPr lang="en-US" b="1" dirty="0" smtClean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rPr>
            </a:br>
            <a:r>
              <a:rPr lang="en-US" b="1" dirty="0" smtClean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rPr>
              <a:t>“Resource List” widget to purchase.</a:t>
            </a:r>
            <a:endParaRPr lang="en-US" b="1" dirty="0">
              <a:solidFill>
                <a:schemeClr val="bg1"/>
              </a:solidFill>
              <a:latin typeface="Avenir Book" charset="0"/>
              <a:ea typeface="Avenir Book" charset="0"/>
              <a:cs typeface="Avenir Boo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48085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9942A088-2D88-4785-9563-2D991F6ADF88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814512" y="3655479"/>
            <a:ext cx="8562975" cy="9779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dirty="0" smtClean="0">
                <a:solidFill>
                  <a:schemeClr val="tx2"/>
                </a:solidFill>
              </a:rPr>
              <a:t>Thank you for joining us!</a:t>
            </a:r>
            <a:endParaRPr lang="en-US" sz="3200" dirty="0">
              <a:solidFill>
                <a:schemeClr val="tx2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2CAB63C0-0CAE-47D7-966A-5C918CFEC1D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89144" y="1356862"/>
            <a:ext cx="8213712" cy="2072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3525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1_Gallery">
  <a:themeElements>
    <a:clrScheme name="Custom 1">
      <a:dk1>
        <a:srgbClr val="000000"/>
      </a:dk1>
      <a:lt1>
        <a:srgbClr val="FFFFFF"/>
      </a:lt1>
      <a:dk2>
        <a:srgbClr val="454545"/>
      </a:dk2>
      <a:lt2>
        <a:srgbClr val="EDEBE7"/>
      </a:lt2>
      <a:accent1>
        <a:srgbClr val="188C92"/>
      </a:accent1>
      <a:accent2>
        <a:srgbClr val="DCAB34"/>
      </a:accent2>
      <a:accent3>
        <a:srgbClr val="D26D23"/>
      </a:accent3>
      <a:accent4>
        <a:srgbClr val="972323"/>
      </a:accent4>
      <a:accent5>
        <a:srgbClr val="236797"/>
      </a:accent5>
      <a:accent6>
        <a:srgbClr val="2FB6C6"/>
      </a:accent6>
      <a:hlink>
        <a:srgbClr val="8FC639"/>
      </a:hlink>
      <a:folHlink>
        <a:srgbClr val="E7C272"/>
      </a:folHlink>
    </a:clrScheme>
    <a:fontScheme name="Gallery">
      <a:majorFont>
        <a:latin typeface="Palatino Linotype" panose="020405020505050303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AC464412-510E-4F2B-8947-A0DDBD02899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10067</TotalTime>
  <Words>337</Words>
  <Application>Microsoft Macintosh PowerPoint</Application>
  <PresentationFormat>Widescreen</PresentationFormat>
  <Paragraphs>53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Avenir Book</vt:lpstr>
      <vt:lpstr>Book Antiqua</vt:lpstr>
      <vt:lpstr>Calibri</vt:lpstr>
      <vt:lpstr>Palatino Linotype</vt:lpstr>
      <vt:lpstr>1_Gallery</vt:lpstr>
      <vt:lpstr>PowerPoint Presentation</vt:lpstr>
      <vt:lpstr>What went wrong? Why did God let this happen?</vt:lpstr>
      <vt:lpstr>Exclusive Offer for Our ChurchSource Channel Webcast Viewers</vt:lpstr>
      <vt:lpstr>Secrets are for the purpose of hiding, privacy is for the sake of healing.  </vt:lpstr>
      <vt:lpstr>If the enemy can isolate us he can influence us.  </vt:lpstr>
      <vt:lpstr>It’s Not Supposed To Be This Way Video Bible Study</vt:lpstr>
      <vt:lpstr>With solid truth, vulnerability and honest humor, Lysa’s study will help you: </vt:lpstr>
      <vt:lpstr>God does his best work in the unseen.  Just because you can’t see progress, doesn’t mean there isn’t progress.</vt:lpstr>
      <vt:lpstr>Take a 6-session journey with Lysa in the It’s Not Supposed To Be This Way Video Bible Study</vt:lpstr>
      <vt:lpstr>PowerPoint Presentation</vt:lpstr>
    </vt:vector>
  </TitlesOfParts>
  <LinksUpToDate>false</LinksUpToDate>
  <SharedDoc>false</SharedDoc>
  <HyperlinksChanged>false</HyperlinksChanged>
  <AppVersion>15.0036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ChurchSource Video Podcast Proposal</dc:title>
  <dc:creator>Wolfe, Caren</dc:creator>
  <cp:lastModifiedBy>LeBlanc, Megan</cp:lastModifiedBy>
  <cp:revision>79</cp:revision>
  <cp:lastPrinted>2019-01-10T19:26:51Z</cp:lastPrinted>
  <dcterms:created xsi:type="dcterms:W3CDTF">2018-12-07T16:16:17Z</dcterms:created>
  <dcterms:modified xsi:type="dcterms:W3CDTF">2019-02-05T20:32:21Z</dcterms:modified>
</cp:coreProperties>
</file>