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65" r:id="rId4"/>
    <p:sldId id="264" r:id="rId5"/>
    <p:sldId id="267" r:id="rId6"/>
    <p:sldId id="277" r:id="rId7"/>
    <p:sldId id="278" r:id="rId8"/>
    <p:sldId id="270" r:id="rId9"/>
    <p:sldId id="279" r:id="rId10"/>
    <p:sldId id="280" r:id="rId11"/>
    <p:sldId id="281" r:id="rId12"/>
    <p:sldId id="269" r:id="rId13"/>
    <p:sldId id="282" r:id="rId14"/>
    <p:sldId id="266" r:id="rId15"/>
    <p:sldId id="284" r:id="rId16"/>
    <p:sldId id="268" r:id="rId17"/>
    <p:sldId id="287" r:id="rId18"/>
    <p:sldId id="276" r:id="rId1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9" autoAdjust="0"/>
    <p:restoredTop sz="94663"/>
  </p:normalViewPr>
  <p:slideViewPr>
    <p:cSldViewPr snapToGrid="0">
      <p:cViewPr varScale="1">
        <p:scale>
          <a:sx n="130" d="100"/>
          <a:sy n="130"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06AECC4-563E-0F40-8EFC-A10BFDCEB390}" type="datetimeFigureOut">
              <a:rPr lang="en-US" smtClean="0"/>
              <a:t>2/18/19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65AE2DF-2144-7047-B121-CC70E33A1E25}" type="slidenum">
              <a:rPr lang="en-US" smtClean="0"/>
              <a:t>‹#›</a:t>
            </a:fld>
            <a:endParaRPr lang="en-US"/>
          </a:p>
        </p:txBody>
      </p:sp>
    </p:spTree>
    <p:extLst>
      <p:ext uri="{BB962C8B-B14F-4D97-AF65-F5344CB8AC3E}">
        <p14:creationId xmlns:p14="http://schemas.microsoft.com/office/powerpoint/2010/main" val="63846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a:t>
            </a:fld>
            <a:endParaRPr lang="en-US"/>
          </a:p>
        </p:txBody>
      </p:sp>
    </p:spTree>
    <p:extLst>
      <p:ext uri="{BB962C8B-B14F-4D97-AF65-F5344CB8AC3E}">
        <p14:creationId xmlns:p14="http://schemas.microsoft.com/office/powerpoint/2010/main" val="2066505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13:04</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10</a:t>
            </a:fld>
            <a:endParaRPr lang="en-US"/>
          </a:p>
        </p:txBody>
      </p:sp>
    </p:spTree>
    <p:extLst>
      <p:ext uri="{BB962C8B-B14F-4D97-AF65-F5344CB8AC3E}">
        <p14:creationId xmlns:p14="http://schemas.microsoft.com/office/powerpoint/2010/main" val="55654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13:38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11</a:t>
            </a:fld>
            <a:endParaRPr lang="en-US"/>
          </a:p>
        </p:txBody>
      </p:sp>
    </p:spTree>
    <p:extLst>
      <p:ext uri="{BB962C8B-B14F-4D97-AF65-F5344CB8AC3E}">
        <p14:creationId xmlns:p14="http://schemas.microsoft.com/office/powerpoint/2010/main" val="33084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15:04</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12</a:t>
            </a:fld>
            <a:endParaRPr lang="en-US"/>
          </a:p>
        </p:txBody>
      </p:sp>
    </p:spTree>
    <p:extLst>
      <p:ext uri="{BB962C8B-B14F-4D97-AF65-F5344CB8AC3E}">
        <p14:creationId xmlns:p14="http://schemas.microsoft.com/office/powerpoint/2010/main" val="125651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16:20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13</a:t>
            </a:fld>
            <a:endParaRPr lang="en-US"/>
          </a:p>
        </p:txBody>
      </p:sp>
    </p:spTree>
    <p:extLst>
      <p:ext uri="{BB962C8B-B14F-4D97-AF65-F5344CB8AC3E}">
        <p14:creationId xmlns:p14="http://schemas.microsoft.com/office/powerpoint/2010/main" val="1401955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19:00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14</a:t>
            </a:fld>
            <a:endParaRPr lang="en-US"/>
          </a:p>
        </p:txBody>
      </p:sp>
    </p:spTree>
    <p:extLst>
      <p:ext uri="{BB962C8B-B14F-4D97-AF65-F5344CB8AC3E}">
        <p14:creationId xmlns:p14="http://schemas.microsoft.com/office/powerpoint/2010/main" val="65697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21:30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15</a:t>
            </a:fld>
            <a:endParaRPr lang="en-US"/>
          </a:p>
        </p:txBody>
      </p:sp>
    </p:spTree>
    <p:extLst>
      <p:ext uri="{BB962C8B-B14F-4D97-AF65-F5344CB8AC3E}">
        <p14:creationId xmlns:p14="http://schemas.microsoft.com/office/powerpoint/2010/main" val="2055165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t>
            </a:r>
            <a:r>
              <a:rPr lang="en-US" dirty="0" smtClean="0"/>
              <a:t>28:15</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16</a:t>
            </a:fld>
            <a:endParaRPr lang="en-US"/>
          </a:p>
        </p:txBody>
      </p:sp>
    </p:spTree>
    <p:extLst>
      <p:ext uri="{BB962C8B-B14F-4D97-AF65-F5344CB8AC3E}">
        <p14:creationId xmlns:p14="http://schemas.microsoft.com/office/powerpoint/2010/main" val="967977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29:10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17</a:t>
            </a:fld>
            <a:endParaRPr lang="en-US"/>
          </a:p>
        </p:txBody>
      </p:sp>
    </p:spTree>
    <p:extLst>
      <p:ext uri="{BB962C8B-B14F-4D97-AF65-F5344CB8AC3E}">
        <p14:creationId xmlns:p14="http://schemas.microsoft.com/office/powerpoint/2010/main" val="1243760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32:08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18</a:t>
            </a:fld>
            <a:endParaRPr lang="en-US"/>
          </a:p>
        </p:txBody>
      </p:sp>
    </p:spTree>
    <p:extLst>
      <p:ext uri="{BB962C8B-B14F-4D97-AF65-F5344CB8AC3E}">
        <p14:creationId xmlns:p14="http://schemas.microsoft.com/office/powerpoint/2010/main" val="87650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2</a:t>
            </a:fld>
            <a:endParaRPr lang="en-US"/>
          </a:p>
        </p:txBody>
      </p:sp>
    </p:spTree>
    <p:extLst>
      <p:ext uri="{BB962C8B-B14F-4D97-AF65-F5344CB8AC3E}">
        <p14:creationId xmlns:p14="http://schemas.microsoft.com/office/powerpoint/2010/main" val="135596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2:10</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3</a:t>
            </a:fld>
            <a:endParaRPr lang="en-US"/>
          </a:p>
        </p:txBody>
      </p:sp>
    </p:spTree>
    <p:extLst>
      <p:ext uri="{BB962C8B-B14F-4D97-AF65-F5344CB8AC3E}">
        <p14:creationId xmlns:p14="http://schemas.microsoft.com/office/powerpoint/2010/main" val="114439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a:t>
            </a:r>
            <a:r>
              <a:rPr lang="en-US" dirty="0" smtClean="0"/>
              <a:t>3:51</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4</a:t>
            </a:fld>
            <a:endParaRPr lang="en-US"/>
          </a:p>
        </p:txBody>
      </p:sp>
    </p:spTree>
    <p:extLst>
      <p:ext uri="{BB962C8B-B14F-4D97-AF65-F5344CB8AC3E}">
        <p14:creationId xmlns:p14="http://schemas.microsoft.com/office/powerpoint/2010/main" val="185554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4:38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5</a:t>
            </a:fld>
            <a:endParaRPr lang="en-US"/>
          </a:p>
        </p:txBody>
      </p:sp>
    </p:spTree>
    <p:extLst>
      <p:ext uri="{BB962C8B-B14F-4D97-AF65-F5344CB8AC3E}">
        <p14:creationId xmlns:p14="http://schemas.microsoft.com/office/powerpoint/2010/main" val="90275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7:59</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6</a:t>
            </a:fld>
            <a:endParaRPr lang="en-US"/>
          </a:p>
        </p:txBody>
      </p:sp>
    </p:spTree>
    <p:extLst>
      <p:ext uri="{BB962C8B-B14F-4D97-AF65-F5344CB8AC3E}">
        <p14:creationId xmlns:p14="http://schemas.microsoft.com/office/powerpoint/2010/main" val="92536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t>
            </a:r>
            <a:r>
              <a:rPr lang="en-US" dirty="0" smtClean="0"/>
              <a:t>8:08</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7</a:t>
            </a:fld>
            <a:endParaRPr lang="en-US"/>
          </a:p>
        </p:txBody>
      </p:sp>
    </p:spTree>
    <p:extLst>
      <p:ext uri="{BB962C8B-B14F-4D97-AF65-F5344CB8AC3E}">
        <p14:creationId xmlns:p14="http://schemas.microsoft.com/office/powerpoint/2010/main" val="1700407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9:23</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8</a:t>
            </a:fld>
            <a:endParaRPr lang="en-US"/>
          </a:p>
        </p:txBody>
      </p:sp>
    </p:spTree>
    <p:extLst>
      <p:ext uri="{BB962C8B-B14F-4D97-AF65-F5344CB8AC3E}">
        <p14:creationId xmlns:p14="http://schemas.microsoft.com/office/powerpoint/2010/main" val="145416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10:56</a:t>
            </a:r>
            <a:endParaRPr lang="en-US" dirty="0"/>
          </a:p>
        </p:txBody>
      </p:sp>
      <p:sp>
        <p:nvSpPr>
          <p:cNvPr id="4" name="Slide Number Placeholder 3"/>
          <p:cNvSpPr>
            <a:spLocks noGrp="1"/>
          </p:cNvSpPr>
          <p:nvPr>
            <p:ph type="sldNum" sz="quarter" idx="10"/>
          </p:nvPr>
        </p:nvSpPr>
        <p:spPr/>
        <p:txBody>
          <a:bodyPr/>
          <a:lstStyle/>
          <a:p>
            <a:fld id="{D65AE2DF-2144-7047-B121-CC70E33A1E25}" type="slidenum">
              <a:rPr lang="en-US" smtClean="0"/>
              <a:t>9</a:t>
            </a:fld>
            <a:endParaRPr lang="en-US"/>
          </a:p>
        </p:txBody>
      </p:sp>
    </p:spTree>
    <p:extLst>
      <p:ext uri="{BB962C8B-B14F-4D97-AF65-F5344CB8AC3E}">
        <p14:creationId xmlns:p14="http://schemas.microsoft.com/office/powerpoint/2010/main" val="327950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2/18/19</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109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460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543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2/18/19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39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2/18/19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080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2/18/19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997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2/18/19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951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2/18/19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228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2/18/19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8847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2/18/19</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13" name="Rectangle 12"/>
          <p:cNvSpPr/>
          <p:nvPr userDrawn="1"/>
        </p:nvSpPr>
        <p:spPr>
          <a:xfrm>
            <a:off x="0" y="6436426"/>
            <a:ext cx="12192000" cy="421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21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churchsource.com/collections/the-case-for-easter?utm_source=on24webcast&amp;utm_medium=slides&amp;utm_campaign=cs-cs20190219_leewebinarpresentation"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hyperlink" Target="https://churchsource.com/collections/the-case-for-easter?utm_source=on24webcast&amp;utm_medium=slides&amp;utm_campaign=cs-cs20190219_leewebinarpresentation" TargetMode="External"/><Relationship Id="rId4" Type="http://schemas.openxmlformats.org/officeDocument/2006/relationships/image" Target="../media/image6.pn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churchsource.com/collections/the-case-for-easter?utm_source=on24webcast&amp;utm_medium=slides&amp;utm_campaign=cs-cs20190219_leewebinarpresentation" TargetMode="External"/><Relationship Id="rId4" Type="http://schemas.openxmlformats.org/officeDocument/2006/relationships/image" Target="../media/image6.pn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churchsource.com/collections/the-case-for-easter?utm_source=on24webcast&amp;utm_medium=slides&amp;utm_campaign=cs-cs20190219_leewebinarpresentation" TargetMode="Externa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1814512" y="3655479"/>
            <a:ext cx="8562975" cy="977900"/>
          </a:xfrm>
        </p:spPr>
        <p:txBody>
          <a:bodyPr>
            <a:normAutofit/>
          </a:bodyPr>
          <a:lstStyle/>
          <a:p>
            <a:pPr marL="0" indent="0" algn="ctr">
              <a:buNone/>
            </a:pPr>
            <a:r>
              <a:rPr lang="en-US" sz="3200" dirty="0" smtClean="0">
                <a:solidFill>
                  <a:schemeClr val="tx2"/>
                </a:solidFill>
              </a:rPr>
              <a:t>Welcome!</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1989144" y="1356862"/>
            <a:ext cx="8213712" cy="2072138"/>
          </a:xfrm>
          <a:prstGeom prst="rect">
            <a:avLst/>
          </a:prstGeom>
        </p:spPr>
      </p:pic>
      <p:sp>
        <p:nvSpPr>
          <p:cNvPr id="5" name="Rectangle 4"/>
          <p:cNvSpPr/>
          <p:nvPr/>
        </p:nvSpPr>
        <p:spPr>
          <a:xfrm>
            <a:off x="1677276" y="4655436"/>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12" y="4530498"/>
            <a:ext cx="1045144" cy="1045144"/>
          </a:xfrm>
          <a:prstGeom prst="rect">
            <a:avLst/>
          </a:prstGeom>
        </p:spPr>
      </p:pic>
      <p:sp>
        <p:nvSpPr>
          <p:cNvPr id="6" name="TextBox 5"/>
          <p:cNvSpPr txBox="1"/>
          <p:nvPr/>
        </p:nvSpPr>
        <p:spPr>
          <a:xfrm>
            <a:off x="1814512" y="4729904"/>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Join the conversation by opening </a:t>
            </a:r>
            <a:r>
              <a:rPr lang="en-US" b="1" smtClean="0">
                <a:solidFill>
                  <a:schemeClr val="bg1"/>
                </a:solidFill>
                <a:latin typeface="Avenir Book" charset="0"/>
                <a:ea typeface="Avenir Book" charset="0"/>
                <a:cs typeface="Avenir Book" charset="0"/>
              </a:rPr>
              <a:t>the “Group Chat” </a:t>
            </a:r>
            <a:r>
              <a:rPr lang="en-US" b="1" dirty="0" smtClean="0">
                <a:solidFill>
                  <a:schemeClr val="bg1"/>
                </a:solidFill>
                <a:latin typeface="Avenir Book" charset="0"/>
                <a:ea typeface="Avenir Book" charset="0"/>
                <a:cs typeface="Avenir Book" charset="0"/>
              </a:rPr>
              <a:t>widget in the dashboard.</a:t>
            </a:r>
            <a:endParaRPr lang="en-US" b="1" dirty="0">
              <a:solidFill>
                <a:schemeClr val="bg1"/>
              </a:solidFill>
              <a:latin typeface="Avenir Book" charset="0"/>
              <a:ea typeface="Avenir Book" charset="0"/>
              <a:cs typeface="Avenir Book" charset="0"/>
            </a:endParaRPr>
          </a:p>
        </p:txBody>
      </p:sp>
      <p:sp>
        <p:nvSpPr>
          <p:cNvPr id="9" name="Right Arrow 8"/>
          <p:cNvSpPr/>
          <p:nvPr/>
        </p:nvSpPr>
        <p:spPr>
          <a:xfrm>
            <a:off x="7632834" y="4764675"/>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86852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886317"/>
            <a:ext cx="9520158" cy="1228112"/>
          </a:xfrm>
        </p:spPr>
        <p:txBody>
          <a:bodyPr anchor="t">
            <a:normAutofit/>
          </a:bodyPr>
          <a:lstStyle/>
          <a:p>
            <a:r>
              <a:rPr lang="en-US" sz="3600" dirty="0" smtClean="0"/>
              <a:t>The 4 E’s</a:t>
            </a:r>
            <a:r>
              <a:rPr lang="en-US" dirty="0" smtClean="0"/>
              <a:t/>
            </a:r>
            <a:br>
              <a:rPr lang="en-US" dirty="0" smtClean="0"/>
            </a:br>
            <a:r>
              <a:rPr lang="en-US" dirty="0" smtClean="0"/>
              <a:t>to Summarize the Evidence of Christ </a:t>
            </a:r>
            <a:endParaRPr lang="en-US" dirty="0"/>
          </a:p>
        </p:txBody>
      </p:sp>
      <p:sp>
        <p:nvSpPr>
          <p:cNvPr id="4" name="Rectangle 3"/>
          <p:cNvSpPr/>
          <p:nvPr/>
        </p:nvSpPr>
        <p:spPr>
          <a:xfrm>
            <a:off x="1318594" y="2114429"/>
            <a:ext cx="10214645" cy="399140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10080" y="2282822"/>
            <a:ext cx="10131314" cy="4401205"/>
          </a:xfrm>
          <a:prstGeom prst="rect">
            <a:avLst/>
          </a:prstGeom>
          <a:noFill/>
        </p:spPr>
        <p:txBody>
          <a:bodyPr wrap="square" rtlCol="0">
            <a:spAutoFit/>
          </a:bodyPr>
          <a:lstStyle/>
          <a:p>
            <a:pPr marL="742950" indent="-742950">
              <a:buFont typeface="+mj-lt"/>
              <a:buAutoNum type="arabicPeriod"/>
            </a:pPr>
            <a:r>
              <a:rPr lang="en-US" sz="2800" dirty="0" smtClean="0"/>
              <a:t>Execution </a:t>
            </a:r>
            <a:r>
              <a:rPr lang="mr-IN" sz="2800" dirty="0" smtClean="0"/>
              <a:t>–</a:t>
            </a:r>
            <a:r>
              <a:rPr lang="en-US" sz="2800" dirty="0" smtClean="0"/>
              <a:t> Death of Jesus on the cross</a:t>
            </a:r>
          </a:p>
          <a:p>
            <a:pPr marL="742950" indent="-742950">
              <a:buFont typeface="+mj-lt"/>
              <a:buAutoNum type="arabicPeriod"/>
            </a:pPr>
            <a:endParaRPr lang="en-US" sz="2800" dirty="0" smtClean="0"/>
          </a:p>
          <a:p>
            <a:pPr marL="742950" indent="-742950">
              <a:buFont typeface="+mj-lt"/>
              <a:buAutoNum type="arabicPeriod"/>
            </a:pPr>
            <a:r>
              <a:rPr lang="en-US" sz="2800" dirty="0" smtClean="0"/>
              <a:t>Early Accounts </a:t>
            </a:r>
            <a:r>
              <a:rPr lang="mr-IN" sz="2800" dirty="0" smtClean="0"/>
              <a:t>–</a:t>
            </a:r>
            <a:r>
              <a:rPr lang="en-US" sz="2800" dirty="0" smtClean="0"/>
              <a:t> Early reports of Jesus’ resurrection</a:t>
            </a:r>
          </a:p>
          <a:p>
            <a:pPr marL="742950" indent="-742950">
              <a:buFont typeface="+mj-lt"/>
              <a:buAutoNum type="arabicPeriod"/>
            </a:pPr>
            <a:endParaRPr lang="en-US" sz="2800" dirty="0"/>
          </a:p>
          <a:p>
            <a:pPr marL="742950" indent="-742950">
              <a:buFont typeface="+mj-lt"/>
              <a:buAutoNum type="arabicPeriod"/>
            </a:pPr>
            <a:r>
              <a:rPr lang="en-US" sz="2800" dirty="0" smtClean="0"/>
              <a:t>Empty Tomb </a:t>
            </a:r>
            <a:r>
              <a:rPr lang="mr-IN" sz="2800" dirty="0" smtClean="0"/>
              <a:t>–</a:t>
            </a:r>
            <a:r>
              <a:rPr lang="en-US" sz="2800" dirty="0" smtClean="0"/>
              <a:t> Evidence confirming the tomb was empty</a:t>
            </a:r>
          </a:p>
          <a:p>
            <a:pPr marL="742950" indent="-742950">
              <a:buFont typeface="+mj-lt"/>
              <a:buAutoNum type="arabicPeriod"/>
            </a:pPr>
            <a:endParaRPr lang="en-US" sz="2800" dirty="0"/>
          </a:p>
          <a:p>
            <a:pPr marL="742950" indent="-742950">
              <a:buFont typeface="+mj-lt"/>
              <a:buAutoNum type="arabicPeriod"/>
            </a:pPr>
            <a:endParaRPr lang="en-US" sz="2800" dirty="0" smtClean="0"/>
          </a:p>
          <a:p>
            <a:pPr marL="742950" indent="-742950">
              <a:buFont typeface="+mj-lt"/>
              <a:buAutoNum type="arabicPeriod"/>
            </a:pPr>
            <a:endParaRPr lang="en-US" sz="2800" dirty="0"/>
          </a:p>
          <a:p>
            <a:pPr marL="742950" indent="-742950">
              <a:buFont typeface="+mj-lt"/>
              <a:buAutoNum type="arabicPeriod"/>
            </a:pPr>
            <a:endParaRPr lang="en-US" sz="2800" dirty="0"/>
          </a:p>
          <a:p>
            <a:pPr marL="742950" indent="-742950">
              <a:buFont typeface="+mj-lt"/>
              <a:buAutoNum type="arabicPeriod"/>
            </a:pPr>
            <a:endParaRPr lang="en-US" sz="2800" dirty="0"/>
          </a:p>
        </p:txBody>
      </p:sp>
    </p:spTree>
    <p:extLst>
      <p:ext uri="{BB962C8B-B14F-4D97-AF65-F5344CB8AC3E}">
        <p14:creationId xmlns:p14="http://schemas.microsoft.com/office/powerpoint/2010/main" val="91642228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886317"/>
            <a:ext cx="9520158" cy="1228112"/>
          </a:xfrm>
        </p:spPr>
        <p:txBody>
          <a:bodyPr anchor="t">
            <a:normAutofit/>
          </a:bodyPr>
          <a:lstStyle/>
          <a:p>
            <a:r>
              <a:rPr lang="en-US" sz="3600" dirty="0" smtClean="0"/>
              <a:t>The 4 E’s</a:t>
            </a:r>
            <a:r>
              <a:rPr lang="en-US" dirty="0" smtClean="0"/>
              <a:t/>
            </a:r>
            <a:br>
              <a:rPr lang="en-US" dirty="0" smtClean="0"/>
            </a:br>
            <a:r>
              <a:rPr lang="en-US" dirty="0" smtClean="0"/>
              <a:t>to Summarize the Evidence of Christ </a:t>
            </a:r>
            <a:endParaRPr lang="en-US" dirty="0"/>
          </a:p>
        </p:txBody>
      </p:sp>
      <p:sp>
        <p:nvSpPr>
          <p:cNvPr id="4" name="Rectangle 3"/>
          <p:cNvSpPr/>
          <p:nvPr/>
        </p:nvSpPr>
        <p:spPr>
          <a:xfrm>
            <a:off x="1318594" y="2114429"/>
            <a:ext cx="10214645" cy="399140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10080" y="2282822"/>
            <a:ext cx="10131314" cy="5693866"/>
          </a:xfrm>
          <a:prstGeom prst="rect">
            <a:avLst/>
          </a:prstGeom>
          <a:noFill/>
        </p:spPr>
        <p:txBody>
          <a:bodyPr wrap="square" rtlCol="0">
            <a:spAutoFit/>
          </a:bodyPr>
          <a:lstStyle/>
          <a:p>
            <a:pPr marL="742950" indent="-742950">
              <a:buFont typeface="+mj-lt"/>
              <a:buAutoNum type="arabicPeriod"/>
            </a:pPr>
            <a:r>
              <a:rPr lang="en-US" sz="2800" dirty="0" smtClean="0"/>
              <a:t>Execution </a:t>
            </a:r>
            <a:r>
              <a:rPr lang="mr-IN" sz="2800" dirty="0" smtClean="0"/>
              <a:t>–</a:t>
            </a:r>
            <a:r>
              <a:rPr lang="en-US" sz="2800" dirty="0" smtClean="0"/>
              <a:t> Death of Jesus on the cross</a:t>
            </a:r>
          </a:p>
          <a:p>
            <a:pPr marL="742950" indent="-742950">
              <a:buFont typeface="+mj-lt"/>
              <a:buAutoNum type="arabicPeriod"/>
            </a:pPr>
            <a:endParaRPr lang="en-US" sz="2800" dirty="0" smtClean="0"/>
          </a:p>
          <a:p>
            <a:pPr marL="742950" indent="-742950">
              <a:buFont typeface="+mj-lt"/>
              <a:buAutoNum type="arabicPeriod"/>
            </a:pPr>
            <a:r>
              <a:rPr lang="en-US" sz="2800" dirty="0" smtClean="0"/>
              <a:t>Early Accounts </a:t>
            </a:r>
            <a:r>
              <a:rPr lang="mr-IN" sz="2800" dirty="0" smtClean="0"/>
              <a:t>–</a:t>
            </a:r>
            <a:r>
              <a:rPr lang="en-US" sz="2800" dirty="0" smtClean="0"/>
              <a:t> Early reports of Jesus’ resurrection</a:t>
            </a:r>
          </a:p>
          <a:p>
            <a:pPr marL="742950" indent="-742950">
              <a:buFont typeface="+mj-lt"/>
              <a:buAutoNum type="arabicPeriod"/>
            </a:pPr>
            <a:endParaRPr lang="en-US" sz="2800" dirty="0"/>
          </a:p>
          <a:p>
            <a:pPr marL="742950" indent="-742950">
              <a:buFont typeface="+mj-lt"/>
              <a:buAutoNum type="arabicPeriod"/>
            </a:pPr>
            <a:r>
              <a:rPr lang="en-US" sz="2800" dirty="0" smtClean="0"/>
              <a:t>Empty Tomb </a:t>
            </a:r>
            <a:r>
              <a:rPr lang="mr-IN" sz="2800" dirty="0" smtClean="0"/>
              <a:t>–</a:t>
            </a:r>
            <a:r>
              <a:rPr lang="en-US" sz="2800" dirty="0" smtClean="0"/>
              <a:t> Evidence confirming the tomb was empty</a:t>
            </a:r>
          </a:p>
          <a:p>
            <a:pPr marL="742950" indent="-742950">
              <a:buFont typeface="+mj-lt"/>
              <a:buAutoNum type="arabicPeriod"/>
            </a:pPr>
            <a:endParaRPr lang="en-US" sz="2800" dirty="0"/>
          </a:p>
          <a:p>
            <a:pPr marL="742950" indent="-742950">
              <a:buFont typeface="+mj-lt"/>
              <a:buAutoNum type="arabicPeriod"/>
            </a:pPr>
            <a:r>
              <a:rPr lang="en-US" sz="2800" dirty="0" smtClean="0"/>
              <a:t>Eyewitnesses </a:t>
            </a:r>
            <a:r>
              <a:rPr lang="mr-IN" sz="2800" dirty="0" smtClean="0"/>
              <a:t>–</a:t>
            </a:r>
            <a:r>
              <a:rPr lang="en-US" sz="2800" dirty="0" smtClean="0"/>
              <a:t> 515 eyewitnesses of Jesus after resurrection</a:t>
            </a:r>
          </a:p>
          <a:p>
            <a:pPr marL="742950" indent="-742950">
              <a:buFont typeface="+mj-lt"/>
              <a:buAutoNum type="arabicPeriod"/>
            </a:pPr>
            <a:endParaRPr lang="en-US" sz="2800" dirty="0"/>
          </a:p>
          <a:p>
            <a:pPr marL="742950" indent="-742950">
              <a:buFont typeface="+mj-lt"/>
              <a:buAutoNum type="arabicPeriod"/>
            </a:pPr>
            <a:endParaRPr lang="en-US" sz="2800" dirty="0" smtClean="0"/>
          </a:p>
          <a:p>
            <a:pPr marL="742950" indent="-742950">
              <a:buFont typeface="+mj-lt"/>
              <a:buAutoNum type="arabicPeriod"/>
            </a:pPr>
            <a:endParaRPr lang="en-US" sz="2800" dirty="0"/>
          </a:p>
          <a:p>
            <a:pPr marL="742950" indent="-742950">
              <a:buFont typeface="+mj-lt"/>
              <a:buAutoNum type="arabicPeriod"/>
            </a:pPr>
            <a:endParaRPr lang="en-US" sz="2800" dirty="0"/>
          </a:p>
          <a:p>
            <a:pPr marL="742950" indent="-742950">
              <a:buFont typeface="+mj-lt"/>
              <a:buAutoNum type="arabicPeriod"/>
            </a:pPr>
            <a:endParaRPr lang="en-US" sz="2800" dirty="0"/>
          </a:p>
        </p:txBody>
      </p:sp>
    </p:spTree>
    <p:extLst>
      <p:ext uri="{BB962C8B-B14F-4D97-AF65-F5344CB8AC3E}">
        <p14:creationId xmlns:p14="http://schemas.microsoft.com/office/powerpoint/2010/main" val="8575548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886317"/>
            <a:ext cx="9520158" cy="1228112"/>
          </a:xfrm>
        </p:spPr>
        <p:txBody>
          <a:bodyPr anchor="t">
            <a:normAutofit/>
          </a:bodyPr>
          <a:lstStyle/>
          <a:p>
            <a:r>
              <a:rPr lang="en-US" i="1" dirty="0" smtClean="0"/>
              <a:t>The Case for Easter </a:t>
            </a:r>
            <a:r>
              <a:rPr lang="en-US" dirty="0" smtClean="0"/>
              <a:t>Video </a:t>
            </a:r>
            <a:r>
              <a:rPr lang="en-US" dirty="0"/>
              <a:t>Bible Study</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14914" y="2115692"/>
            <a:ext cx="3346499" cy="3296302"/>
          </a:xfrm>
        </p:spPr>
      </p:pic>
      <p:sp>
        <p:nvSpPr>
          <p:cNvPr id="9" name="TextBox 8"/>
          <p:cNvSpPr txBox="1"/>
          <p:nvPr/>
        </p:nvSpPr>
        <p:spPr>
          <a:xfrm>
            <a:off x="1206895" y="5399994"/>
            <a:ext cx="4562668" cy="738664"/>
          </a:xfrm>
          <a:prstGeom prst="rect">
            <a:avLst/>
          </a:prstGeom>
          <a:noFill/>
        </p:spPr>
        <p:txBody>
          <a:bodyPr wrap="square" rtlCol="0">
            <a:spAutoFit/>
          </a:bodyPr>
          <a:lstStyle/>
          <a:p>
            <a:r>
              <a:rPr lang="en-US" sz="2400" dirty="0" smtClean="0"/>
              <a:t>DVD &amp; Study Guide Pack</a:t>
            </a:r>
          </a:p>
          <a:p>
            <a:r>
              <a:rPr lang="en-US" strike="sngStrike" dirty="0">
                <a:latin typeface="Avenir Book" charset="0"/>
                <a:ea typeface="Avenir Book" charset="0"/>
                <a:cs typeface="Avenir Book" charset="0"/>
              </a:rPr>
              <a:t>$49.99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29.99</a:t>
            </a:r>
            <a:endParaRPr lang="en-US" dirty="0"/>
          </a:p>
        </p:txBody>
      </p:sp>
      <p:cxnSp>
        <p:nvCxnSpPr>
          <p:cNvPr id="13" name="Straight Connector 12"/>
          <p:cNvCxnSpPr/>
          <p:nvPr/>
        </p:nvCxnSpPr>
        <p:spPr>
          <a:xfrm>
            <a:off x="6426305" y="2420503"/>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5587907" y="1841669"/>
            <a:ext cx="5950489" cy="388070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69563" y="2135861"/>
            <a:ext cx="5469767" cy="3139321"/>
          </a:xfrm>
          <a:prstGeom prst="rect">
            <a:avLst/>
          </a:prstGeom>
          <a:noFill/>
        </p:spPr>
        <p:txBody>
          <a:bodyPr wrap="square" rtlCol="0">
            <a:spAutoFit/>
          </a:bodyPr>
          <a:lstStyle/>
          <a:p>
            <a:r>
              <a:rPr lang="en-US" dirty="0"/>
              <a:t>In this </a:t>
            </a:r>
            <a:r>
              <a:rPr lang="en-US" dirty="0" smtClean="0"/>
              <a:t>four-session </a:t>
            </a:r>
            <a:r>
              <a:rPr lang="en-US" dirty="0"/>
              <a:t>video Bible study, </a:t>
            </a:r>
            <a:r>
              <a:rPr lang="en-US" dirty="0"/>
              <a:t>Lee Strobel looks at the story of Jesus' resurrection and reveals how we can know that it actually took place. He explores the "discrepancies" critics have pointed to in the Gospel accounts, looks at the evidence that Jesus' tomb was truly empty, and shows how the eyewitness accounts of those who saw Jesus alive after the crucifixion are credible. Lee reveals how all the facts point to the conclusion that led him from atheism to Christianity: Jesus was the Son of God who conquered the grave.</a:t>
            </a:r>
            <a:endParaRPr lang="en-US" dirty="0"/>
          </a:p>
        </p:txBody>
      </p:sp>
    </p:spTree>
    <p:extLst>
      <p:ext uri="{BB962C8B-B14F-4D97-AF65-F5344CB8AC3E}">
        <p14:creationId xmlns:p14="http://schemas.microsoft.com/office/powerpoint/2010/main" val="161015402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 name="Rectangle 5"/>
          <p:cNvSpPr/>
          <p:nvPr/>
        </p:nvSpPr>
        <p:spPr>
          <a:xfrm>
            <a:off x="1677276" y="4655436"/>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6BF120B-CF4C-4EC8-B052-3CDBEDA3CF8F}"/>
              </a:ext>
            </a:extLst>
          </p:cNvPr>
          <p:cNvSpPr>
            <a:spLocks noGrp="1"/>
          </p:cNvSpPr>
          <p:nvPr>
            <p:ph type="title"/>
          </p:nvPr>
        </p:nvSpPr>
        <p:spPr/>
        <p:txBody>
          <a:bodyPr>
            <a:normAutofit/>
          </a:bodyPr>
          <a:lstStyle/>
          <a:p>
            <a:r>
              <a:rPr lang="en-US" sz="4000" dirty="0" smtClean="0"/>
              <a:t>While you watch</a:t>
            </a:r>
            <a:r>
              <a:rPr lang="mr-IN" sz="4000" dirty="0" smtClean="0"/>
              <a:t>…</a:t>
            </a:r>
            <a:endParaRPr lang="en-US" sz="4000" dirty="0"/>
          </a:p>
        </p:txBody>
      </p:sp>
      <p:sp>
        <p:nvSpPr>
          <p:cNvPr id="3" name="Content Placeholder 2">
            <a:extLst>
              <a:ext uri="{FF2B5EF4-FFF2-40B4-BE49-F238E27FC236}">
                <a16:creationId xmlns:a16="http://schemas.microsoft.com/office/drawing/2014/main" xmlns="" id="{FC494CC5-E167-4920-9CDA-B022B955A2C2}"/>
              </a:ext>
            </a:extLst>
          </p:cNvPr>
          <p:cNvSpPr>
            <a:spLocks noGrp="1"/>
          </p:cNvSpPr>
          <p:nvPr>
            <p:ph idx="1"/>
          </p:nvPr>
        </p:nvSpPr>
        <p:spPr>
          <a:xfrm>
            <a:off x="1534696" y="2458494"/>
            <a:ext cx="9520158" cy="2016283"/>
          </a:xfrm>
        </p:spPr>
        <p:txBody>
          <a:bodyPr>
            <a:normAutofit/>
          </a:bodyPr>
          <a:lstStyle/>
          <a:p>
            <a:pPr marL="0" indent="0">
              <a:buNone/>
            </a:pPr>
            <a:r>
              <a:rPr lang="en-US" sz="3200" dirty="0"/>
              <a:t>Take the survey and </a:t>
            </a:r>
            <a:r>
              <a:rPr lang="en-US" sz="3200" dirty="0" smtClean="0"/>
              <a:t>share </a:t>
            </a:r>
            <a:r>
              <a:rPr lang="en-US" sz="3200" dirty="0"/>
              <a:t>with us your Easter memories and experiences</a:t>
            </a:r>
            <a:r>
              <a:rPr lang="en-US" sz="3200" dirty="0" smtClean="0"/>
              <a:t>.</a:t>
            </a:r>
            <a:endParaRPr lang="en-US" sz="3200" dirty="0" smtClean="0"/>
          </a:p>
        </p:txBody>
      </p:sp>
      <p:sp>
        <p:nvSpPr>
          <p:cNvPr id="4" name="TextBox 3"/>
          <p:cNvSpPr txBox="1"/>
          <p:nvPr/>
        </p:nvSpPr>
        <p:spPr>
          <a:xfrm>
            <a:off x="1814512" y="4729904"/>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Access the survey by clicking on the ”Survey” widget</a:t>
            </a:r>
          </a:p>
          <a:p>
            <a:r>
              <a:rPr lang="en-US" b="1" dirty="0">
                <a:solidFill>
                  <a:schemeClr val="bg1"/>
                </a:solidFill>
                <a:latin typeface="Avenir Book" charset="0"/>
                <a:ea typeface="Avenir Book" charset="0"/>
                <a:cs typeface="Avenir Book" charset="0"/>
              </a:rPr>
              <a:t>i</a:t>
            </a:r>
            <a:r>
              <a:rPr lang="en-US" b="1" dirty="0" smtClean="0">
                <a:solidFill>
                  <a:schemeClr val="bg1"/>
                </a:solidFill>
                <a:latin typeface="Avenir Book" charset="0"/>
                <a:ea typeface="Avenir Book" charset="0"/>
                <a:cs typeface="Avenir Book" charset="0"/>
              </a:rPr>
              <a:t>con in the dashboard.</a:t>
            </a:r>
            <a:r>
              <a:rPr lang="en-US" b="1" dirty="0" smtClean="0">
                <a:solidFill>
                  <a:schemeClr val="bg1"/>
                </a:solidFill>
                <a:latin typeface="Avenir Book" charset="0"/>
                <a:ea typeface="Avenir Book" charset="0"/>
                <a:cs typeface="Avenir Book" charset="0"/>
              </a:rPr>
              <a:t> </a:t>
            </a:r>
            <a:endParaRPr lang="en-US" b="1" dirty="0">
              <a:solidFill>
                <a:schemeClr val="bg1"/>
              </a:solidFill>
              <a:latin typeface="Avenir Book" charset="0"/>
              <a:ea typeface="Avenir Book" charset="0"/>
              <a:cs typeface="Avenir Book" charset="0"/>
            </a:endParaRPr>
          </a:p>
        </p:txBody>
      </p:sp>
      <p:sp>
        <p:nvSpPr>
          <p:cNvPr id="5" name="Right Arrow 4"/>
          <p:cNvSpPr/>
          <p:nvPr/>
        </p:nvSpPr>
        <p:spPr>
          <a:xfrm>
            <a:off x="7632834" y="4764675"/>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6497" y="4486774"/>
            <a:ext cx="1061172" cy="1061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046334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567890"/>
            <a:ext cx="9520158" cy="1228112"/>
          </a:xfrm>
        </p:spPr>
        <p:txBody>
          <a:bodyPr>
            <a:normAutofit/>
          </a:bodyPr>
          <a:lstStyle/>
          <a:p>
            <a:r>
              <a:rPr lang="en-US" dirty="0"/>
              <a:t>Take a </a:t>
            </a:r>
            <a:r>
              <a:rPr lang="en-US" dirty="0"/>
              <a:t>4</a:t>
            </a:r>
            <a:r>
              <a:rPr lang="en-US" dirty="0" smtClean="0"/>
              <a:t>-session </a:t>
            </a:r>
            <a:r>
              <a:rPr lang="en-US" dirty="0"/>
              <a:t>journey with </a:t>
            </a:r>
            <a:r>
              <a:rPr lang="en-US" dirty="0" smtClean="0"/>
              <a:t>Lee in</a:t>
            </a:r>
            <a:r>
              <a:rPr lang="en-US" dirty="0" smtClean="0"/>
              <a:t/>
            </a:r>
            <a:br>
              <a:rPr lang="en-US" dirty="0" smtClean="0"/>
            </a:br>
            <a:r>
              <a:rPr lang="en-US" i="1" dirty="0" smtClean="0"/>
              <a:t>The Case for Easter </a:t>
            </a:r>
            <a:r>
              <a:rPr lang="en-US" dirty="0"/>
              <a:t>Video Bible Study</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9667" y="2742958"/>
            <a:ext cx="3346499" cy="3296302"/>
          </a:xfrm>
        </p:spPr>
      </p:pic>
      <p:sp>
        <p:nvSpPr>
          <p:cNvPr id="7" name="24-Point Star 6"/>
          <p:cNvSpPr/>
          <p:nvPr/>
        </p:nvSpPr>
        <p:spPr>
          <a:xfrm>
            <a:off x="721048" y="2229139"/>
            <a:ext cx="1717220" cy="1717220"/>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987703" y="2673889"/>
            <a:ext cx="1212485" cy="956031"/>
          </a:xfrm>
          <a:prstGeom prst="rect">
            <a:avLst/>
          </a:prstGeom>
          <a:noFill/>
        </p:spPr>
        <p:txBody>
          <a:bodyPr wrap="square" rtlCol="0">
            <a:spAutoFit/>
          </a:bodyPr>
          <a:lstStyle/>
          <a:p>
            <a:pPr algn="ctr">
              <a:lnSpc>
                <a:spcPts val="3300"/>
              </a:lnSpc>
            </a:pPr>
            <a:r>
              <a:rPr lang="en-US" sz="3200" b="1" dirty="0" smtClean="0">
                <a:solidFill>
                  <a:schemeClr val="bg1"/>
                </a:solidFill>
                <a:latin typeface="Avenir Book" charset="0"/>
                <a:ea typeface="Avenir Book" charset="0"/>
                <a:cs typeface="Avenir Book" charset="0"/>
              </a:rPr>
              <a:t>40%</a:t>
            </a:r>
          </a:p>
          <a:p>
            <a:pPr algn="ctr">
              <a:lnSpc>
                <a:spcPts val="3300"/>
              </a:lnSpc>
            </a:pPr>
            <a:r>
              <a:rPr lang="en-US" sz="3200" b="1" dirty="0" smtClean="0">
                <a:solidFill>
                  <a:schemeClr val="bg1"/>
                </a:solidFill>
                <a:latin typeface="Avenir Book" charset="0"/>
                <a:ea typeface="Avenir Book" charset="0"/>
                <a:cs typeface="Avenir Book" charset="0"/>
              </a:rPr>
              <a:t>OFF</a:t>
            </a:r>
            <a:endParaRPr lang="en-US" sz="3200" b="1" dirty="0">
              <a:solidFill>
                <a:schemeClr val="bg1"/>
              </a:solidFill>
              <a:latin typeface="Avenir Book" charset="0"/>
              <a:ea typeface="Avenir Book" charset="0"/>
              <a:cs typeface="Avenir Book" charset="0"/>
            </a:endParaRPr>
          </a:p>
        </p:txBody>
      </p:sp>
      <p:sp>
        <p:nvSpPr>
          <p:cNvPr id="9" name="TextBox 8"/>
          <p:cNvSpPr txBox="1"/>
          <p:nvPr/>
        </p:nvSpPr>
        <p:spPr>
          <a:xfrm>
            <a:off x="6096896" y="3464720"/>
            <a:ext cx="4562668" cy="738664"/>
          </a:xfrm>
          <a:prstGeom prst="rect">
            <a:avLst/>
          </a:prstGeom>
          <a:noFill/>
        </p:spPr>
        <p:txBody>
          <a:bodyPr wrap="square" rtlCol="0">
            <a:spAutoFit/>
          </a:bodyPr>
          <a:lstStyle/>
          <a:p>
            <a:r>
              <a:rPr lang="en-US" sz="2400" dirty="0" smtClean="0"/>
              <a:t>DVD &amp; Study Guide Pack</a:t>
            </a:r>
          </a:p>
          <a:p>
            <a:r>
              <a:rPr lang="en-US" strike="sngStrike" dirty="0">
                <a:latin typeface="Avenir Book" charset="0"/>
                <a:ea typeface="Avenir Book" charset="0"/>
                <a:cs typeface="Avenir Book" charset="0"/>
              </a:rPr>
              <a:t>$49.99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29.99</a:t>
            </a:r>
            <a:endParaRPr lang="en-US" dirty="0"/>
          </a:p>
        </p:txBody>
      </p:sp>
      <p:cxnSp>
        <p:nvCxnSpPr>
          <p:cNvPr id="13" name="Straight Connector 12"/>
          <p:cNvCxnSpPr/>
          <p:nvPr/>
        </p:nvCxnSpPr>
        <p:spPr>
          <a:xfrm>
            <a:off x="6096896" y="2673889"/>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62480859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 name="Rectangle 5"/>
          <p:cNvSpPr/>
          <p:nvPr/>
        </p:nvSpPr>
        <p:spPr>
          <a:xfrm>
            <a:off x="1677276" y="4655436"/>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6BF120B-CF4C-4EC8-B052-3CDBEDA3CF8F}"/>
              </a:ext>
            </a:extLst>
          </p:cNvPr>
          <p:cNvSpPr>
            <a:spLocks noGrp="1"/>
          </p:cNvSpPr>
          <p:nvPr>
            <p:ph type="title"/>
          </p:nvPr>
        </p:nvSpPr>
        <p:spPr/>
        <p:txBody>
          <a:bodyPr>
            <a:normAutofit/>
          </a:bodyPr>
          <a:lstStyle/>
          <a:p>
            <a:r>
              <a:rPr lang="en-US" sz="4000" dirty="0" smtClean="0"/>
              <a:t>While you watch</a:t>
            </a:r>
            <a:r>
              <a:rPr lang="mr-IN" sz="4000" dirty="0" smtClean="0"/>
              <a:t>…</a:t>
            </a:r>
            <a:endParaRPr lang="en-US" sz="4000" dirty="0"/>
          </a:p>
        </p:txBody>
      </p:sp>
      <p:sp>
        <p:nvSpPr>
          <p:cNvPr id="3" name="Content Placeholder 2">
            <a:extLst>
              <a:ext uri="{FF2B5EF4-FFF2-40B4-BE49-F238E27FC236}">
                <a16:creationId xmlns:a16="http://schemas.microsoft.com/office/drawing/2014/main" xmlns="" id="{FC494CC5-E167-4920-9CDA-B022B955A2C2}"/>
              </a:ext>
            </a:extLst>
          </p:cNvPr>
          <p:cNvSpPr>
            <a:spLocks noGrp="1"/>
          </p:cNvSpPr>
          <p:nvPr>
            <p:ph idx="1"/>
          </p:nvPr>
        </p:nvSpPr>
        <p:spPr>
          <a:xfrm>
            <a:off x="1534696" y="2458494"/>
            <a:ext cx="9520158" cy="2016283"/>
          </a:xfrm>
        </p:spPr>
        <p:txBody>
          <a:bodyPr>
            <a:normAutofit/>
          </a:bodyPr>
          <a:lstStyle/>
          <a:p>
            <a:pPr marL="0" indent="0">
              <a:buNone/>
            </a:pPr>
            <a:r>
              <a:rPr lang="en-US" sz="3200" dirty="0"/>
              <a:t>Take the survey and </a:t>
            </a:r>
            <a:r>
              <a:rPr lang="en-US" sz="3200" dirty="0" smtClean="0"/>
              <a:t>share </a:t>
            </a:r>
            <a:r>
              <a:rPr lang="en-US" sz="3200" dirty="0"/>
              <a:t>with us your Easter memories and experiences</a:t>
            </a:r>
            <a:r>
              <a:rPr lang="en-US" sz="3200" dirty="0" smtClean="0"/>
              <a:t>.</a:t>
            </a:r>
            <a:endParaRPr lang="en-US" sz="3200" dirty="0" smtClean="0"/>
          </a:p>
        </p:txBody>
      </p:sp>
      <p:sp>
        <p:nvSpPr>
          <p:cNvPr id="4" name="TextBox 3"/>
          <p:cNvSpPr txBox="1"/>
          <p:nvPr/>
        </p:nvSpPr>
        <p:spPr>
          <a:xfrm>
            <a:off x="1814512" y="4729904"/>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Access the survey by clicking on the ”Survey” widget</a:t>
            </a:r>
          </a:p>
          <a:p>
            <a:r>
              <a:rPr lang="en-US" b="1" dirty="0">
                <a:solidFill>
                  <a:schemeClr val="bg1"/>
                </a:solidFill>
                <a:latin typeface="Avenir Book" charset="0"/>
                <a:ea typeface="Avenir Book" charset="0"/>
                <a:cs typeface="Avenir Book" charset="0"/>
              </a:rPr>
              <a:t>i</a:t>
            </a:r>
            <a:r>
              <a:rPr lang="en-US" b="1" dirty="0" smtClean="0">
                <a:solidFill>
                  <a:schemeClr val="bg1"/>
                </a:solidFill>
                <a:latin typeface="Avenir Book" charset="0"/>
                <a:ea typeface="Avenir Book" charset="0"/>
                <a:cs typeface="Avenir Book" charset="0"/>
              </a:rPr>
              <a:t>con in the dashboard.</a:t>
            </a:r>
            <a:r>
              <a:rPr lang="en-US" b="1" dirty="0" smtClean="0">
                <a:solidFill>
                  <a:schemeClr val="bg1"/>
                </a:solidFill>
                <a:latin typeface="Avenir Book" charset="0"/>
                <a:ea typeface="Avenir Book" charset="0"/>
                <a:cs typeface="Avenir Book" charset="0"/>
              </a:rPr>
              <a:t> </a:t>
            </a:r>
            <a:endParaRPr lang="en-US" b="1" dirty="0">
              <a:solidFill>
                <a:schemeClr val="bg1"/>
              </a:solidFill>
              <a:latin typeface="Avenir Book" charset="0"/>
              <a:ea typeface="Avenir Book" charset="0"/>
              <a:cs typeface="Avenir Book" charset="0"/>
            </a:endParaRPr>
          </a:p>
        </p:txBody>
      </p:sp>
      <p:sp>
        <p:nvSpPr>
          <p:cNvPr id="5" name="Right Arrow 4"/>
          <p:cNvSpPr/>
          <p:nvPr/>
        </p:nvSpPr>
        <p:spPr>
          <a:xfrm>
            <a:off x="7632834" y="4764675"/>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6497" y="4486774"/>
            <a:ext cx="1061172" cy="1061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218296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1332426" y="1496482"/>
            <a:ext cx="10505613" cy="4524315"/>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endParaRPr lang="en-US" sz="9600" dirty="0" smtClean="0">
              <a:solidFill>
                <a:schemeClr val="bg1">
                  <a:lumMod val="75000"/>
                </a:schemeClr>
              </a:solidFill>
              <a:latin typeface="Book Antiqua" charset="0"/>
              <a:ea typeface="Book Antiqua" charset="0"/>
              <a:cs typeface="Book Antiqua" charset="0"/>
            </a:endParaRPr>
          </a:p>
          <a:p>
            <a:r>
              <a:rPr lang="en-US" sz="9600" dirty="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332426" y="1266333"/>
            <a:ext cx="9953418" cy="3534922"/>
          </a:xfrm>
        </p:spPr>
        <p:txBody>
          <a:bodyPr>
            <a:normAutofit fontScale="90000"/>
          </a:bodyPr>
          <a:lstStyle/>
          <a:p>
            <a:pPr algn="ctr">
              <a:lnSpc>
                <a:spcPct val="100000"/>
              </a:lnSpc>
            </a:pPr>
            <a:r>
              <a:rPr lang="en-US" sz="4000" i="1" dirty="0"/>
              <a:t>God </a:t>
            </a:r>
            <a:r>
              <a:rPr lang="en-US" sz="4000" i="1" dirty="0" smtClean="0"/>
              <a:t>took the worst possible thing that could ever happen in the universe which is the death of the Son of God on the cross </a:t>
            </a:r>
            <a:r>
              <a:rPr lang="en-US" sz="4000" i="1" smtClean="0"/>
              <a:t>and He </a:t>
            </a:r>
            <a:r>
              <a:rPr lang="en-US" sz="4000" i="1" dirty="0" smtClean="0"/>
              <a:t>turned it into the bes</a:t>
            </a:r>
            <a:r>
              <a:rPr lang="en-US" sz="4000" i="1" dirty="0" smtClean="0"/>
              <a:t>t thing that has ever happened in the universe which is the opening of heaven to all </a:t>
            </a:r>
            <a:r>
              <a:rPr lang="en-US" sz="4000" i="1" smtClean="0"/>
              <a:t>who follow Him.</a:t>
            </a:r>
            <a:endParaRPr lang="en-US" sz="4000" i="1" dirty="0"/>
          </a:p>
        </p:txBody>
      </p:sp>
      <p:sp>
        <p:nvSpPr>
          <p:cNvPr id="4" name="TextBox 3"/>
          <p:cNvSpPr txBox="1"/>
          <p:nvPr/>
        </p:nvSpPr>
        <p:spPr>
          <a:xfrm>
            <a:off x="5510453" y="5190144"/>
            <a:ext cx="1597363" cy="369332"/>
          </a:xfrm>
          <a:prstGeom prst="rect">
            <a:avLst/>
          </a:prstGeom>
          <a:noFill/>
        </p:spPr>
        <p:txBody>
          <a:bodyPr wrap="square" rtlCol="0">
            <a:spAutoFit/>
          </a:bodyPr>
          <a:lstStyle/>
          <a:p>
            <a:r>
              <a:rPr lang="en-US" dirty="0" smtClean="0"/>
              <a:t>- Peter </a:t>
            </a:r>
            <a:r>
              <a:rPr lang="en-US" dirty="0" err="1" smtClean="0"/>
              <a:t>Kreeft</a:t>
            </a:r>
            <a:endParaRPr lang="en-US" dirty="0"/>
          </a:p>
        </p:txBody>
      </p:sp>
    </p:spTree>
    <p:extLst>
      <p:ext uri="{BB962C8B-B14F-4D97-AF65-F5344CB8AC3E}">
        <p14:creationId xmlns:p14="http://schemas.microsoft.com/office/powerpoint/2010/main" val="16192979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567890"/>
            <a:ext cx="9520158" cy="1228112"/>
          </a:xfrm>
        </p:spPr>
        <p:txBody>
          <a:bodyPr>
            <a:normAutofit/>
          </a:bodyPr>
          <a:lstStyle/>
          <a:p>
            <a:r>
              <a:rPr lang="en-US" dirty="0"/>
              <a:t>Take a </a:t>
            </a:r>
            <a:r>
              <a:rPr lang="en-US" dirty="0"/>
              <a:t>4</a:t>
            </a:r>
            <a:r>
              <a:rPr lang="en-US" dirty="0" smtClean="0"/>
              <a:t>-session </a:t>
            </a:r>
            <a:r>
              <a:rPr lang="en-US" dirty="0"/>
              <a:t>journey with </a:t>
            </a:r>
            <a:r>
              <a:rPr lang="en-US" dirty="0" smtClean="0"/>
              <a:t>Lee in</a:t>
            </a:r>
            <a:r>
              <a:rPr lang="en-US" dirty="0" smtClean="0"/>
              <a:t/>
            </a:r>
            <a:br>
              <a:rPr lang="en-US" dirty="0" smtClean="0"/>
            </a:br>
            <a:r>
              <a:rPr lang="en-US" i="1" dirty="0" smtClean="0"/>
              <a:t>The Case for Easter </a:t>
            </a:r>
            <a:r>
              <a:rPr lang="en-US" dirty="0"/>
              <a:t>Video Bible Study</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9667" y="2742958"/>
            <a:ext cx="3346499" cy="3296302"/>
          </a:xfrm>
        </p:spPr>
      </p:pic>
      <p:sp>
        <p:nvSpPr>
          <p:cNvPr id="7" name="24-Point Star 6"/>
          <p:cNvSpPr/>
          <p:nvPr/>
        </p:nvSpPr>
        <p:spPr>
          <a:xfrm>
            <a:off x="721048" y="2229139"/>
            <a:ext cx="1717220" cy="1717220"/>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987703" y="2673889"/>
            <a:ext cx="1212485" cy="956031"/>
          </a:xfrm>
          <a:prstGeom prst="rect">
            <a:avLst/>
          </a:prstGeom>
          <a:noFill/>
        </p:spPr>
        <p:txBody>
          <a:bodyPr wrap="square" rtlCol="0">
            <a:spAutoFit/>
          </a:bodyPr>
          <a:lstStyle/>
          <a:p>
            <a:pPr algn="ctr">
              <a:lnSpc>
                <a:spcPts val="3300"/>
              </a:lnSpc>
            </a:pPr>
            <a:r>
              <a:rPr lang="en-US" sz="3200" b="1" dirty="0" smtClean="0">
                <a:solidFill>
                  <a:schemeClr val="bg1"/>
                </a:solidFill>
                <a:latin typeface="Avenir Book" charset="0"/>
                <a:ea typeface="Avenir Book" charset="0"/>
                <a:cs typeface="Avenir Book" charset="0"/>
              </a:rPr>
              <a:t>40%</a:t>
            </a:r>
          </a:p>
          <a:p>
            <a:pPr algn="ctr">
              <a:lnSpc>
                <a:spcPts val="3300"/>
              </a:lnSpc>
            </a:pPr>
            <a:r>
              <a:rPr lang="en-US" sz="3200" b="1" dirty="0" smtClean="0">
                <a:solidFill>
                  <a:schemeClr val="bg1"/>
                </a:solidFill>
                <a:latin typeface="Avenir Book" charset="0"/>
                <a:ea typeface="Avenir Book" charset="0"/>
                <a:cs typeface="Avenir Book" charset="0"/>
              </a:rPr>
              <a:t>OFF</a:t>
            </a:r>
            <a:endParaRPr lang="en-US" sz="3200" b="1" dirty="0">
              <a:solidFill>
                <a:schemeClr val="bg1"/>
              </a:solidFill>
              <a:latin typeface="Avenir Book" charset="0"/>
              <a:ea typeface="Avenir Book" charset="0"/>
              <a:cs typeface="Avenir Book" charset="0"/>
            </a:endParaRPr>
          </a:p>
        </p:txBody>
      </p:sp>
      <p:sp>
        <p:nvSpPr>
          <p:cNvPr id="9" name="TextBox 8"/>
          <p:cNvSpPr txBox="1"/>
          <p:nvPr/>
        </p:nvSpPr>
        <p:spPr>
          <a:xfrm>
            <a:off x="6096896" y="3464720"/>
            <a:ext cx="4562668" cy="738664"/>
          </a:xfrm>
          <a:prstGeom prst="rect">
            <a:avLst/>
          </a:prstGeom>
          <a:noFill/>
        </p:spPr>
        <p:txBody>
          <a:bodyPr wrap="square" rtlCol="0">
            <a:spAutoFit/>
          </a:bodyPr>
          <a:lstStyle/>
          <a:p>
            <a:r>
              <a:rPr lang="en-US" sz="2400" dirty="0" smtClean="0"/>
              <a:t>DVD &amp; Study Guide Pack</a:t>
            </a:r>
          </a:p>
          <a:p>
            <a:r>
              <a:rPr lang="en-US" strike="sngStrike" dirty="0">
                <a:latin typeface="Avenir Book" charset="0"/>
                <a:ea typeface="Avenir Book" charset="0"/>
                <a:cs typeface="Avenir Book" charset="0"/>
              </a:rPr>
              <a:t>$49.99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29.99</a:t>
            </a:r>
            <a:endParaRPr lang="en-US" dirty="0"/>
          </a:p>
        </p:txBody>
      </p:sp>
      <p:cxnSp>
        <p:nvCxnSpPr>
          <p:cNvPr id="13" name="Straight Connector 12"/>
          <p:cNvCxnSpPr/>
          <p:nvPr/>
        </p:nvCxnSpPr>
        <p:spPr>
          <a:xfrm>
            <a:off x="6096896" y="2673889"/>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207370475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42A088-2D88-4785-9563-2D991F6ADF88}"/>
              </a:ext>
            </a:extLst>
          </p:cNvPr>
          <p:cNvSpPr>
            <a:spLocks noGrp="1"/>
          </p:cNvSpPr>
          <p:nvPr>
            <p:ph type="subTitle" idx="4294967295"/>
          </p:nvPr>
        </p:nvSpPr>
        <p:spPr>
          <a:xfrm>
            <a:off x="1814512" y="3655479"/>
            <a:ext cx="8562975" cy="977900"/>
          </a:xfrm>
        </p:spPr>
        <p:txBody>
          <a:bodyPr>
            <a:normAutofit/>
          </a:bodyPr>
          <a:lstStyle/>
          <a:p>
            <a:pPr marL="0" indent="0" algn="ctr">
              <a:buNone/>
            </a:pPr>
            <a:r>
              <a:rPr lang="en-US" sz="3200" dirty="0" smtClean="0">
                <a:solidFill>
                  <a:schemeClr val="tx2"/>
                </a:solidFill>
              </a:rPr>
              <a:t>Thank you for joining us!</a:t>
            </a:r>
            <a:endParaRPr lang="en-US" sz="3200" dirty="0">
              <a:solidFill>
                <a:schemeClr val="tx2"/>
              </a:solidFill>
            </a:endParaRPr>
          </a:p>
        </p:txBody>
      </p:sp>
      <p:pic>
        <p:nvPicPr>
          <p:cNvPr id="4" name="Picture 3">
            <a:extLst>
              <a:ext uri="{FF2B5EF4-FFF2-40B4-BE49-F238E27FC236}">
                <a16:creationId xmlns:a16="http://schemas.microsoft.com/office/drawing/2014/main" xmlns="" id="{2CAB63C0-0CAE-47D7-966A-5C918CFEC1D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bwMode="auto">
          <a:xfrm>
            <a:off x="1989144" y="1356862"/>
            <a:ext cx="8213712" cy="2072138"/>
          </a:xfrm>
          <a:prstGeom prst="rect">
            <a:avLst/>
          </a:prstGeom>
        </p:spPr>
      </p:pic>
    </p:spTree>
    <p:extLst>
      <p:ext uri="{BB962C8B-B14F-4D97-AF65-F5344CB8AC3E}">
        <p14:creationId xmlns:p14="http://schemas.microsoft.com/office/powerpoint/2010/main" val="5813525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 name="Rectangle 5"/>
          <p:cNvSpPr/>
          <p:nvPr/>
        </p:nvSpPr>
        <p:spPr>
          <a:xfrm>
            <a:off x="1677276" y="4655436"/>
            <a:ext cx="8837445" cy="795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6BF120B-CF4C-4EC8-B052-3CDBEDA3CF8F}"/>
              </a:ext>
            </a:extLst>
          </p:cNvPr>
          <p:cNvSpPr>
            <a:spLocks noGrp="1"/>
          </p:cNvSpPr>
          <p:nvPr>
            <p:ph type="title"/>
          </p:nvPr>
        </p:nvSpPr>
        <p:spPr/>
        <p:txBody>
          <a:bodyPr>
            <a:normAutofit/>
          </a:bodyPr>
          <a:lstStyle/>
          <a:p>
            <a:r>
              <a:rPr lang="en-US" sz="4000" dirty="0" smtClean="0"/>
              <a:t>While you watch</a:t>
            </a:r>
            <a:r>
              <a:rPr lang="mr-IN" sz="4000" dirty="0" smtClean="0"/>
              <a:t>…</a:t>
            </a:r>
            <a:endParaRPr lang="en-US" sz="4000" dirty="0"/>
          </a:p>
        </p:txBody>
      </p:sp>
      <p:sp>
        <p:nvSpPr>
          <p:cNvPr id="3" name="Content Placeholder 2">
            <a:extLst>
              <a:ext uri="{FF2B5EF4-FFF2-40B4-BE49-F238E27FC236}">
                <a16:creationId xmlns:a16="http://schemas.microsoft.com/office/drawing/2014/main" xmlns="" id="{FC494CC5-E167-4920-9CDA-B022B955A2C2}"/>
              </a:ext>
            </a:extLst>
          </p:cNvPr>
          <p:cNvSpPr>
            <a:spLocks noGrp="1"/>
          </p:cNvSpPr>
          <p:nvPr>
            <p:ph idx="1"/>
          </p:nvPr>
        </p:nvSpPr>
        <p:spPr>
          <a:xfrm>
            <a:off x="1534696" y="2458494"/>
            <a:ext cx="9520158" cy="2016283"/>
          </a:xfrm>
        </p:spPr>
        <p:txBody>
          <a:bodyPr>
            <a:normAutofit/>
          </a:bodyPr>
          <a:lstStyle/>
          <a:p>
            <a:pPr marL="0" indent="0">
              <a:buNone/>
            </a:pPr>
            <a:r>
              <a:rPr lang="en-US" sz="3200" dirty="0"/>
              <a:t>Take the survey and </a:t>
            </a:r>
            <a:r>
              <a:rPr lang="en-US" sz="3200" dirty="0" smtClean="0"/>
              <a:t>share </a:t>
            </a:r>
            <a:r>
              <a:rPr lang="en-US" sz="3200" dirty="0"/>
              <a:t>with us your Easter memories and experiences</a:t>
            </a:r>
            <a:r>
              <a:rPr lang="en-US" sz="3200" dirty="0" smtClean="0"/>
              <a:t>.</a:t>
            </a:r>
            <a:endParaRPr lang="en-US" sz="3200" dirty="0" smtClean="0"/>
          </a:p>
        </p:txBody>
      </p:sp>
      <p:sp>
        <p:nvSpPr>
          <p:cNvPr id="4" name="TextBox 3"/>
          <p:cNvSpPr txBox="1"/>
          <p:nvPr/>
        </p:nvSpPr>
        <p:spPr>
          <a:xfrm>
            <a:off x="1814512" y="4729904"/>
            <a:ext cx="6030077"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Access the survey by clicking on the ”Survey” widget</a:t>
            </a:r>
          </a:p>
          <a:p>
            <a:r>
              <a:rPr lang="en-US" b="1" dirty="0">
                <a:solidFill>
                  <a:schemeClr val="bg1"/>
                </a:solidFill>
                <a:latin typeface="Avenir Book" charset="0"/>
                <a:ea typeface="Avenir Book" charset="0"/>
                <a:cs typeface="Avenir Book" charset="0"/>
              </a:rPr>
              <a:t>i</a:t>
            </a:r>
            <a:r>
              <a:rPr lang="en-US" b="1" dirty="0" smtClean="0">
                <a:solidFill>
                  <a:schemeClr val="bg1"/>
                </a:solidFill>
                <a:latin typeface="Avenir Book" charset="0"/>
                <a:ea typeface="Avenir Book" charset="0"/>
                <a:cs typeface="Avenir Book" charset="0"/>
              </a:rPr>
              <a:t>con in the dashboard.</a:t>
            </a:r>
            <a:r>
              <a:rPr lang="en-US" b="1" dirty="0" smtClean="0">
                <a:solidFill>
                  <a:schemeClr val="bg1"/>
                </a:solidFill>
                <a:latin typeface="Avenir Book" charset="0"/>
                <a:ea typeface="Avenir Book" charset="0"/>
                <a:cs typeface="Avenir Book" charset="0"/>
              </a:rPr>
              <a:t> </a:t>
            </a:r>
            <a:endParaRPr lang="en-US" b="1" dirty="0">
              <a:solidFill>
                <a:schemeClr val="bg1"/>
              </a:solidFill>
              <a:latin typeface="Avenir Book" charset="0"/>
              <a:ea typeface="Avenir Book" charset="0"/>
              <a:cs typeface="Avenir Book" charset="0"/>
            </a:endParaRPr>
          </a:p>
        </p:txBody>
      </p:sp>
      <p:sp>
        <p:nvSpPr>
          <p:cNvPr id="5" name="Right Arrow 4"/>
          <p:cNvSpPr/>
          <p:nvPr/>
        </p:nvSpPr>
        <p:spPr>
          <a:xfrm>
            <a:off x="7632834" y="4764675"/>
            <a:ext cx="1020277" cy="5053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6497" y="4486774"/>
            <a:ext cx="1061172" cy="1061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26858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244" y="3488603"/>
            <a:ext cx="1336735" cy="2521974"/>
          </a:xfrm>
          <a:prstGeom prst="rect">
            <a:avLst/>
          </a:prstGeom>
        </p:spPr>
      </p:pic>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p:txBody>
          <a:bodyPr>
            <a:normAutofit fontScale="90000"/>
          </a:bodyPr>
          <a:lstStyle/>
          <a:p>
            <a:r>
              <a:rPr lang="en-US" sz="4000" dirty="0"/>
              <a:t>Exclusive Offer for </a:t>
            </a:r>
            <a:r>
              <a:rPr lang="en-US" sz="4000" dirty="0" smtClean="0"/>
              <a:t>Our</a:t>
            </a:r>
            <a:br>
              <a:rPr lang="en-US" sz="4000" dirty="0" smtClean="0"/>
            </a:br>
            <a:r>
              <a:rPr lang="en-US" sz="4000" dirty="0" err="1" smtClean="0"/>
              <a:t>ChurchSource</a:t>
            </a:r>
            <a:r>
              <a:rPr lang="en-US" sz="4000" dirty="0" smtClean="0"/>
              <a:t> </a:t>
            </a:r>
            <a:r>
              <a:rPr lang="en-US" sz="4000" dirty="0"/>
              <a:t>Channel Webcast Viewers</a:t>
            </a:r>
          </a:p>
        </p:txBody>
      </p:sp>
      <p:pic>
        <p:nvPicPr>
          <p:cNvPr id="5" name="Content Placeholder 4">
            <a:hlinkClick r:id="rId3"/>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976354" y="2732270"/>
            <a:ext cx="3346499" cy="3296302"/>
          </a:xfrm>
        </p:spPr>
      </p:pic>
      <p:sp>
        <p:nvSpPr>
          <p:cNvPr id="6" name="Title 1">
            <a:extLst>
              <a:ext uri="{FF2B5EF4-FFF2-40B4-BE49-F238E27FC236}">
                <a16:creationId xmlns:a16="http://schemas.microsoft.com/office/drawing/2014/main" xmlns="" id="{413EA81C-6BE0-410A-8506-2EBBD50FB323}"/>
              </a:ext>
            </a:extLst>
          </p:cNvPr>
          <p:cNvSpPr txBox="1">
            <a:spLocks/>
          </p:cNvSpPr>
          <p:nvPr/>
        </p:nvSpPr>
        <p:spPr>
          <a:xfrm>
            <a:off x="6053997" y="2228599"/>
            <a:ext cx="5000857" cy="9381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i="1" dirty="0" smtClean="0"/>
              <a:t>The Case for Easter</a:t>
            </a:r>
            <a:endParaRPr lang="en-US" sz="2400" i="1" dirty="0" smtClean="0"/>
          </a:p>
          <a:p>
            <a:r>
              <a:rPr lang="en-US" sz="2100" dirty="0" smtClean="0"/>
              <a:t>By </a:t>
            </a:r>
            <a:r>
              <a:rPr lang="en-US" sz="2100" dirty="0" smtClean="0"/>
              <a:t>Lee Strobel</a:t>
            </a:r>
            <a:endParaRPr lang="en-US" sz="2100" dirty="0" smtClean="0"/>
          </a:p>
        </p:txBody>
      </p:sp>
      <p:sp>
        <p:nvSpPr>
          <p:cNvPr id="7" name="24-Point Star 6"/>
          <p:cNvSpPr/>
          <p:nvPr/>
        </p:nvSpPr>
        <p:spPr>
          <a:xfrm>
            <a:off x="721048" y="2229139"/>
            <a:ext cx="1717220" cy="1717220"/>
          </a:xfrm>
          <a:prstGeom prst="star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a:off x="987703" y="2673889"/>
            <a:ext cx="1212485" cy="956031"/>
          </a:xfrm>
          <a:prstGeom prst="rect">
            <a:avLst/>
          </a:prstGeom>
          <a:noFill/>
        </p:spPr>
        <p:txBody>
          <a:bodyPr wrap="square" rtlCol="0">
            <a:spAutoFit/>
          </a:bodyPr>
          <a:lstStyle/>
          <a:p>
            <a:pPr algn="ctr">
              <a:lnSpc>
                <a:spcPts val="3300"/>
              </a:lnSpc>
            </a:pPr>
            <a:r>
              <a:rPr lang="en-US" sz="3200" b="1" dirty="0" smtClean="0">
                <a:solidFill>
                  <a:schemeClr val="bg1"/>
                </a:solidFill>
                <a:latin typeface="Avenir Book" charset="0"/>
                <a:ea typeface="Avenir Book" charset="0"/>
                <a:cs typeface="Avenir Book" charset="0"/>
              </a:rPr>
              <a:t>40%</a:t>
            </a:r>
          </a:p>
          <a:p>
            <a:pPr algn="ctr">
              <a:lnSpc>
                <a:spcPts val="3300"/>
              </a:lnSpc>
            </a:pPr>
            <a:r>
              <a:rPr lang="en-US" sz="3200" b="1" dirty="0" smtClean="0">
                <a:solidFill>
                  <a:schemeClr val="bg1"/>
                </a:solidFill>
                <a:latin typeface="Avenir Book" charset="0"/>
                <a:ea typeface="Avenir Book" charset="0"/>
                <a:cs typeface="Avenir Book" charset="0"/>
              </a:rPr>
              <a:t>OFF</a:t>
            </a:r>
            <a:endParaRPr lang="en-US" sz="3200" b="1" dirty="0">
              <a:solidFill>
                <a:schemeClr val="bg1"/>
              </a:solidFill>
              <a:latin typeface="Avenir Book" charset="0"/>
              <a:ea typeface="Avenir Book" charset="0"/>
              <a:cs typeface="Avenir Book" charset="0"/>
            </a:endParaRPr>
          </a:p>
        </p:txBody>
      </p:sp>
      <p:sp>
        <p:nvSpPr>
          <p:cNvPr id="9" name="TextBox 8"/>
          <p:cNvSpPr txBox="1"/>
          <p:nvPr/>
        </p:nvSpPr>
        <p:spPr>
          <a:xfrm>
            <a:off x="6053997" y="3166712"/>
            <a:ext cx="4562668" cy="1938992"/>
          </a:xfrm>
          <a:prstGeom prst="rect">
            <a:avLst/>
          </a:prstGeom>
          <a:noFill/>
        </p:spPr>
        <p:txBody>
          <a:bodyPr wrap="square" rtlCol="0">
            <a:spAutoFit/>
          </a:bodyPr>
          <a:lstStyle/>
          <a:p>
            <a:r>
              <a:rPr lang="en-US" sz="2400" dirty="0" smtClean="0"/>
              <a:t>DVD &amp; Study Guide Pack</a:t>
            </a:r>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49.99 </a:t>
            </a:r>
            <a:r>
              <a:rPr lang="en-US" dirty="0">
                <a:latin typeface="Avenir Book" charset="0"/>
                <a:ea typeface="Avenir Book" charset="0"/>
                <a:cs typeface="Avenir Book" charset="0"/>
              </a:rPr>
              <a:t>| </a:t>
            </a:r>
            <a:r>
              <a:rPr lang="en-US" b="1" dirty="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a:t>
            </a:r>
            <a:r>
              <a:rPr lang="en-US" b="1" dirty="0" smtClean="0">
                <a:solidFill>
                  <a:srgbClr val="FF0000"/>
                </a:solidFill>
                <a:latin typeface="Avenir Book" charset="0"/>
                <a:ea typeface="Avenir Book" charset="0"/>
                <a:cs typeface="Avenir Book" charset="0"/>
              </a:rPr>
              <a:t>29.99</a:t>
            </a:r>
            <a:endParaRPr lang="en-US" dirty="0" smtClean="0"/>
          </a:p>
          <a:p>
            <a:r>
              <a:rPr lang="en-US" dirty="0"/>
              <a:t/>
            </a:r>
            <a:br>
              <a:rPr lang="en-US" dirty="0"/>
            </a:br>
            <a:r>
              <a:rPr lang="en-US" sz="2400" dirty="0" smtClean="0"/>
              <a:t>Booklet</a:t>
            </a:r>
            <a:endParaRPr lang="en-US" sz="2400" dirty="0" smtClean="0"/>
          </a:p>
          <a:p>
            <a:r>
              <a:rPr lang="en-US" strike="sngStrike" dirty="0" smtClean="0">
                <a:latin typeface="Avenir Book" charset="0"/>
                <a:ea typeface="Avenir Book" charset="0"/>
                <a:cs typeface="Avenir Book" charset="0"/>
              </a:rPr>
              <a:t>$</a:t>
            </a:r>
            <a:r>
              <a:rPr lang="en-US" strike="sngStrike" dirty="0" smtClean="0">
                <a:latin typeface="Avenir Book" charset="0"/>
                <a:ea typeface="Avenir Book" charset="0"/>
                <a:cs typeface="Avenir Book" charset="0"/>
              </a:rPr>
              <a:t>2.99 ea. </a:t>
            </a:r>
            <a:r>
              <a:rPr lang="en-US" dirty="0" smtClean="0">
                <a:latin typeface="Avenir Book" charset="0"/>
                <a:ea typeface="Avenir Book" charset="0"/>
                <a:cs typeface="Avenir Book" charset="0"/>
              </a:rPr>
              <a:t>| </a:t>
            </a:r>
            <a:r>
              <a:rPr lang="en-US" b="1" dirty="0" smtClean="0">
                <a:solidFill>
                  <a:srgbClr val="FF0000"/>
                </a:solidFill>
                <a:latin typeface="Avenir Book" charset="0"/>
                <a:ea typeface="Avenir Book" charset="0"/>
                <a:cs typeface="Avenir Book" charset="0"/>
              </a:rPr>
              <a:t>NOW $</a:t>
            </a:r>
            <a:r>
              <a:rPr lang="en-US" b="1" dirty="0" smtClean="0">
                <a:solidFill>
                  <a:srgbClr val="FF0000"/>
                </a:solidFill>
                <a:latin typeface="Avenir Book" charset="0"/>
                <a:ea typeface="Avenir Book" charset="0"/>
                <a:cs typeface="Avenir Book" charset="0"/>
              </a:rPr>
              <a:t>1.80 ea. </a:t>
            </a:r>
            <a:r>
              <a:rPr lang="en-US" b="1" dirty="0">
                <a:solidFill>
                  <a:srgbClr val="FF0000"/>
                </a:solidFill>
                <a:latin typeface="Avenir Book" charset="0"/>
                <a:ea typeface="Avenir Book" charset="0"/>
                <a:cs typeface="Avenir Book" charset="0"/>
              </a:rPr>
              <a:t>f</a:t>
            </a:r>
            <a:r>
              <a:rPr lang="en-US" b="1" dirty="0" smtClean="0">
                <a:solidFill>
                  <a:srgbClr val="FF0000"/>
                </a:solidFill>
                <a:latin typeface="Avenir Book" charset="0"/>
                <a:ea typeface="Avenir Book" charset="0"/>
                <a:cs typeface="Avenir Book" charset="0"/>
              </a:rPr>
              <a:t>or 10+</a:t>
            </a:r>
            <a:endParaRPr lang="en-US" b="1" dirty="0" smtClean="0">
              <a:solidFill>
                <a:srgbClr val="FF0000"/>
              </a:solidFill>
              <a:latin typeface="Avenir Book" charset="0"/>
              <a:ea typeface="Avenir Book" charset="0"/>
              <a:cs typeface="Avenir Book" charset="0"/>
            </a:endParaRPr>
          </a:p>
          <a:p>
            <a:endParaRPr lang="en-US" dirty="0"/>
          </a:p>
        </p:txBody>
      </p:sp>
      <p:cxnSp>
        <p:nvCxnSpPr>
          <p:cNvPr id="13" name="Straight Connector 12"/>
          <p:cNvCxnSpPr/>
          <p:nvPr/>
        </p:nvCxnSpPr>
        <p:spPr>
          <a:xfrm>
            <a:off x="6121667" y="3080084"/>
            <a:ext cx="4167739"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957016" y="5076829"/>
            <a:ext cx="5275666"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896" y="4923384"/>
            <a:ext cx="908965" cy="908965"/>
          </a:xfrm>
          <a:prstGeom prst="rect">
            <a:avLst/>
          </a:prstGeom>
        </p:spPr>
      </p:pic>
      <p:sp>
        <p:nvSpPr>
          <p:cNvPr id="16" name="TextBox 15"/>
          <p:cNvSpPr txBox="1"/>
          <p:nvPr/>
        </p:nvSpPr>
        <p:spPr>
          <a:xfrm>
            <a:off x="7132320" y="5096079"/>
            <a:ext cx="3912909" cy="646331"/>
          </a:xfrm>
          <a:prstGeom prst="rect">
            <a:avLst/>
          </a:prstGeom>
          <a:noFill/>
        </p:spPr>
        <p:txBody>
          <a:bodyPr wrap="square" rtlCol="0">
            <a:spAutoFit/>
          </a:bodyPr>
          <a:lstStyle/>
          <a:p>
            <a:r>
              <a:rPr lang="en-US" b="1" dirty="0" smtClean="0">
                <a:solidFill>
                  <a:schemeClr val="bg1"/>
                </a:solidFill>
                <a:latin typeface="Avenir Book" charset="0"/>
                <a:ea typeface="Avenir Book" charset="0"/>
                <a:cs typeface="Avenir Book" charset="0"/>
              </a:rPr>
              <a:t>Click on the links in the</a:t>
            </a:r>
            <a:br>
              <a:rPr lang="en-US" b="1" dirty="0" smtClean="0">
                <a:solidFill>
                  <a:schemeClr val="bg1"/>
                </a:solidFill>
                <a:latin typeface="Avenir Book" charset="0"/>
                <a:ea typeface="Avenir Book" charset="0"/>
                <a:cs typeface="Avenir Book" charset="0"/>
              </a:rPr>
            </a:br>
            <a:r>
              <a:rPr lang="en-US" b="1" dirty="0" smtClean="0">
                <a:solidFill>
                  <a:schemeClr val="bg1"/>
                </a:solidFill>
                <a:latin typeface="Avenir Book" charset="0"/>
                <a:ea typeface="Avenir Book" charset="0"/>
                <a:cs typeface="Avenir Book" charset="0"/>
              </a:rPr>
              <a:t>“Resource List” widget to purchase.</a:t>
            </a:r>
            <a:endParaRPr lang="en-US"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035531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25070" y="2662195"/>
            <a:ext cx="9520158" cy="1049235"/>
          </a:xfrm>
        </p:spPr>
        <p:txBody>
          <a:bodyPr>
            <a:normAutofit fontScale="90000"/>
          </a:bodyPr>
          <a:lstStyle/>
          <a:p>
            <a:pPr algn="ctr"/>
            <a:r>
              <a:rPr lang="en-US" sz="4000" i="1" dirty="0"/>
              <a:t>And if Christ has not been </a:t>
            </a:r>
            <a:r>
              <a:rPr lang="en-US" sz="4000" i="1" dirty="0" smtClean="0"/>
              <a:t>raised,</a:t>
            </a:r>
            <a:br>
              <a:rPr lang="en-US" sz="4000" i="1" dirty="0" smtClean="0"/>
            </a:br>
            <a:r>
              <a:rPr lang="en-US" sz="4000" i="1" dirty="0" smtClean="0"/>
              <a:t>your </a:t>
            </a:r>
            <a:r>
              <a:rPr lang="en-US" sz="4000" i="1" dirty="0"/>
              <a:t>faith is </a:t>
            </a:r>
            <a:r>
              <a:rPr lang="en-US" sz="4000" i="1" dirty="0" smtClean="0"/>
              <a:t>futile; </a:t>
            </a:r>
            <a:r>
              <a:rPr lang="en-US" sz="4000" i="1" dirty="0"/>
              <a:t>you are still in your sins.</a:t>
            </a:r>
            <a:endParaRPr lang="en-US" sz="4000" i="1" dirty="0"/>
          </a:p>
        </p:txBody>
      </p:sp>
      <p:sp>
        <p:nvSpPr>
          <p:cNvPr id="5" name="TextBox 4"/>
          <p:cNvSpPr txBox="1"/>
          <p:nvPr/>
        </p:nvSpPr>
        <p:spPr>
          <a:xfrm>
            <a:off x="2193663" y="2031031"/>
            <a:ext cx="9548261"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6" name="TextBox 5"/>
          <p:cNvSpPr txBox="1"/>
          <p:nvPr/>
        </p:nvSpPr>
        <p:spPr>
          <a:xfrm>
            <a:off x="4492727" y="3992861"/>
            <a:ext cx="3264923" cy="923330"/>
          </a:xfrm>
          <a:prstGeom prst="rect">
            <a:avLst/>
          </a:prstGeom>
          <a:noFill/>
        </p:spPr>
        <p:txBody>
          <a:bodyPr wrap="square" rtlCol="0">
            <a:spAutoFit/>
          </a:bodyPr>
          <a:lstStyle/>
          <a:p>
            <a:pPr algn="ctr"/>
            <a:r>
              <a:rPr lang="en-US" smtClean="0"/>
              <a:t>-</a:t>
            </a:r>
          </a:p>
          <a:p>
            <a:pPr algn="ctr"/>
            <a:r>
              <a:rPr lang="en-US" dirty="0" smtClean="0"/>
              <a:t>Apostle Paul in</a:t>
            </a:r>
            <a:br>
              <a:rPr lang="en-US" dirty="0" smtClean="0"/>
            </a:br>
            <a:r>
              <a:rPr lang="en-US" dirty="0" smtClean="0"/>
              <a:t>1 Corinthians 15:17 NIV</a:t>
            </a:r>
            <a:endParaRPr lang="en-US" dirty="0"/>
          </a:p>
        </p:txBody>
      </p:sp>
    </p:spTree>
    <p:extLst>
      <p:ext uri="{BB962C8B-B14F-4D97-AF65-F5344CB8AC3E}">
        <p14:creationId xmlns:p14="http://schemas.microsoft.com/office/powerpoint/2010/main" val="141087781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2569946" y="1978883"/>
            <a:ext cx="7940842"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25070" y="2662195"/>
            <a:ext cx="9520158" cy="1049235"/>
          </a:xfrm>
        </p:spPr>
        <p:txBody>
          <a:bodyPr>
            <a:normAutofit/>
          </a:bodyPr>
          <a:lstStyle/>
          <a:p>
            <a:pPr algn="ctr"/>
            <a:r>
              <a:rPr lang="en-US" sz="4000" i="1" dirty="0"/>
              <a:t>I and the Father are one.  </a:t>
            </a:r>
            <a:endParaRPr lang="en-US" sz="4000" i="1" dirty="0"/>
          </a:p>
        </p:txBody>
      </p:sp>
      <p:sp>
        <p:nvSpPr>
          <p:cNvPr id="4" name="TextBox 3"/>
          <p:cNvSpPr txBox="1"/>
          <p:nvPr/>
        </p:nvSpPr>
        <p:spPr>
          <a:xfrm>
            <a:off x="4899815" y="4183984"/>
            <a:ext cx="2770668" cy="369332"/>
          </a:xfrm>
          <a:prstGeom prst="rect">
            <a:avLst/>
          </a:prstGeom>
          <a:noFill/>
        </p:spPr>
        <p:txBody>
          <a:bodyPr wrap="square" rtlCol="0">
            <a:spAutoFit/>
          </a:bodyPr>
          <a:lstStyle/>
          <a:p>
            <a:r>
              <a:rPr lang="en-US" dirty="0" smtClean="0"/>
              <a:t>- </a:t>
            </a:r>
            <a:r>
              <a:rPr lang="en-US" dirty="0" smtClean="0"/>
              <a:t>Jesus in John 10:30 NIV</a:t>
            </a:r>
            <a:endParaRPr lang="en-US" dirty="0"/>
          </a:p>
        </p:txBody>
      </p:sp>
    </p:spTree>
    <p:extLst>
      <p:ext uri="{BB962C8B-B14F-4D97-AF65-F5344CB8AC3E}">
        <p14:creationId xmlns:p14="http://schemas.microsoft.com/office/powerpoint/2010/main" val="75598410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2569946" y="1978883"/>
            <a:ext cx="7940842"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525070" y="2662195"/>
            <a:ext cx="9520158" cy="1049235"/>
          </a:xfrm>
        </p:spPr>
        <p:txBody>
          <a:bodyPr>
            <a:normAutofit fontScale="90000"/>
          </a:bodyPr>
          <a:lstStyle/>
          <a:p>
            <a:pPr algn="ctr"/>
            <a:r>
              <a:rPr lang="en-US" sz="4000" i="1" dirty="0"/>
              <a:t>We proclaim to you what </a:t>
            </a:r>
            <a:r>
              <a:rPr lang="en-US" sz="4000" i="1" dirty="0" smtClean="0"/>
              <a:t>we</a:t>
            </a:r>
            <a:br>
              <a:rPr lang="en-US" sz="4000" i="1" dirty="0" smtClean="0"/>
            </a:br>
            <a:r>
              <a:rPr lang="en-US" sz="4000" i="1" dirty="0" smtClean="0"/>
              <a:t>have </a:t>
            </a:r>
            <a:r>
              <a:rPr lang="en-US" sz="4000" i="1" dirty="0"/>
              <a:t>seen and </a:t>
            </a:r>
            <a:r>
              <a:rPr lang="en-US" sz="4000" i="1" dirty="0" smtClean="0"/>
              <a:t>heard</a:t>
            </a:r>
            <a:r>
              <a:rPr lang="mr-IN" sz="4000" i="1" dirty="0" smtClean="0"/>
              <a:t>…</a:t>
            </a:r>
            <a:endParaRPr lang="en-US" sz="4000" i="1" dirty="0"/>
          </a:p>
        </p:txBody>
      </p:sp>
      <p:sp>
        <p:nvSpPr>
          <p:cNvPr id="4" name="TextBox 3"/>
          <p:cNvSpPr txBox="1"/>
          <p:nvPr/>
        </p:nvSpPr>
        <p:spPr>
          <a:xfrm>
            <a:off x="5372424" y="4183984"/>
            <a:ext cx="1825450" cy="369332"/>
          </a:xfrm>
          <a:prstGeom prst="rect">
            <a:avLst/>
          </a:prstGeom>
          <a:noFill/>
        </p:spPr>
        <p:txBody>
          <a:bodyPr wrap="square" rtlCol="0">
            <a:spAutoFit/>
          </a:bodyPr>
          <a:lstStyle/>
          <a:p>
            <a:r>
              <a:rPr lang="en-US" smtClean="0"/>
              <a:t>- </a:t>
            </a:r>
            <a:r>
              <a:rPr lang="en-US"/>
              <a:t>1</a:t>
            </a:r>
            <a:r>
              <a:rPr lang="en-US" smtClean="0"/>
              <a:t> John 1:3 </a:t>
            </a:r>
            <a:r>
              <a:rPr lang="en-US" dirty="0" smtClean="0"/>
              <a:t>NIV</a:t>
            </a:r>
            <a:endParaRPr lang="en-US" dirty="0"/>
          </a:p>
        </p:txBody>
      </p:sp>
    </p:spTree>
    <p:extLst>
      <p:ext uri="{BB962C8B-B14F-4D97-AF65-F5344CB8AC3E}">
        <p14:creationId xmlns:p14="http://schemas.microsoft.com/office/powerpoint/2010/main" val="157102616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Box 4"/>
          <p:cNvSpPr txBox="1"/>
          <p:nvPr/>
        </p:nvSpPr>
        <p:spPr>
          <a:xfrm>
            <a:off x="983225" y="1730477"/>
            <a:ext cx="10628671" cy="3046988"/>
          </a:xfrm>
          <a:prstGeom prst="rect">
            <a:avLst/>
          </a:prstGeom>
          <a:noFill/>
        </p:spPr>
        <p:txBody>
          <a:bodyPr wrap="square" rtlCol="0">
            <a:spAutoFit/>
          </a:bodyPr>
          <a:lstStyle/>
          <a:p>
            <a:r>
              <a:rPr lang="en-US" sz="9600" dirty="0" smtClean="0">
                <a:solidFill>
                  <a:schemeClr val="bg1">
                    <a:lumMod val="75000"/>
                  </a:schemeClr>
                </a:solidFill>
                <a:latin typeface="Book Antiqua" charset="0"/>
                <a:ea typeface="Book Antiqua" charset="0"/>
                <a:cs typeface="Book Antiqua" charset="0"/>
              </a:rPr>
              <a:t>“ </a:t>
            </a:r>
            <a:br>
              <a:rPr lang="en-US" sz="9600" dirty="0" smtClean="0">
                <a:solidFill>
                  <a:schemeClr val="bg1">
                    <a:lumMod val="75000"/>
                  </a:schemeClr>
                </a:solidFill>
                <a:latin typeface="Book Antiqua" charset="0"/>
                <a:ea typeface="Book Antiqua" charset="0"/>
                <a:cs typeface="Book Antiqua" charset="0"/>
              </a:rPr>
            </a:br>
            <a:r>
              <a:rPr lang="en-US" sz="9600" dirty="0" smtClean="0">
                <a:solidFill>
                  <a:schemeClr val="bg1">
                    <a:lumMod val="75000"/>
                  </a:schemeClr>
                </a:solidFill>
                <a:latin typeface="Book Antiqua" charset="0"/>
                <a:ea typeface="Book Antiqua" charset="0"/>
                <a:cs typeface="Book Antiqua" charset="0"/>
              </a:rPr>
              <a:t>														</a:t>
            </a:r>
            <a:r>
              <a:rPr lang="en-US" sz="9600" dirty="0" smtClean="0">
                <a:solidFill>
                  <a:schemeClr val="bg1">
                    <a:lumMod val="75000"/>
                  </a:schemeClr>
                </a:solidFill>
                <a:latin typeface="Book Antiqua" charset="0"/>
                <a:ea typeface="Book Antiqua" charset="0"/>
                <a:cs typeface="Book Antiqua" charset="0"/>
              </a:rPr>
              <a:t>           ”</a:t>
            </a:r>
            <a:endParaRPr lang="en-US" sz="9600" dirty="0">
              <a:solidFill>
                <a:schemeClr val="bg1">
                  <a:lumMod val="75000"/>
                </a:schemeClr>
              </a:solidFill>
              <a:latin typeface="Book Antiqua" charset="0"/>
              <a:ea typeface="Book Antiqua" charset="0"/>
              <a:cs typeface="Book Antiqua" charset="0"/>
            </a:endParaRPr>
          </a:p>
        </p:txBody>
      </p:sp>
      <p:sp>
        <p:nvSpPr>
          <p:cNvPr id="2" name="Title 1">
            <a:extLst>
              <a:ext uri="{FF2B5EF4-FFF2-40B4-BE49-F238E27FC236}">
                <a16:creationId xmlns:a16="http://schemas.microsoft.com/office/drawing/2014/main" xmlns="" id="{CCAA7B13-C673-46D0-A0C9-D66DE26CD36A}"/>
              </a:ext>
            </a:extLst>
          </p:cNvPr>
          <p:cNvSpPr>
            <a:spLocks noGrp="1"/>
          </p:cNvSpPr>
          <p:nvPr>
            <p:ph type="title"/>
          </p:nvPr>
        </p:nvSpPr>
        <p:spPr>
          <a:xfrm>
            <a:off x="1310561" y="1978883"/>
            <a:ext cx="9949175" cy="2253934"/>
          </a:xfrm>
        </p:spPr>
        <p:txBody>
          <a:bodyPr>
            <a:normAutofit fontScale="90000"/>
          </a:bodyPr>
          <a:lstStyle/>
          <a:p>
            <a:pPr algn="ctr"/>
            <a:r>
              <a:rPr lang="en-US" sz="4000" i="1" dirty="0"/>
              <a:t>For we did not follow cleverly devised stories when we told you about the coming of our Lord Jesus Christ in </a:t>
            </a:r>
            <a:r>
              <a:rPr lang="en-US" sz="4000" i="1" dirty="0" smtClean="0"/>
              <a:t>power, but </a:t>
            </a:r>
            <a:r>
              <a:rPr lang="en-US" sz="4000" i="1" dirty="0"/>
              <a:t>we were eyewitnesses of his majesty.</a:t>
            </a:r>
            <a:endParaRPr lang="en-US" sz="4000" i="1" dirty="0"/>
          </a:p>
        </p:txBody>
      </p:sp>
      <p:sp>
        <p:nvSpPr>
          <p:cNvPr id="4" name="TextBox 3"/>
          <p:cNvSpPr txBox="1"/>
          <p:nvPr/>
        </p:nvSpPr>
        <p:spPr>
          <a:xfrm>
            <a:off x="5193436" y="4777465"/>
            <a:ext cx="2208248" cy="369332"/>
          </a:xfrm>
          <a:prstGeom prst="rect">
            <a:avLst/>
          </a:prstGeom>
          <a:noFill/>
        </p:spPr>
        <p:txBody>
          <a:bodyPr wrap="square" rtlCol="0">
            <a:spAutoFit/>
          </a:bodyPr>
          <a:lstStyle/>
          <a:p>
            <a:r>
              <a:rPr lang="en-US" dirty="0" smtClean="0"/>
              <a:t>- </a:t>
            </a:r>
            <a:r>
              <a:rPr lang="en-US" smtClean="0"/>
              <a:t>2</a:t>
            </a:r>
            <a:r>
              <a:rPr lang="en-US" smtClean="0"/>
              <a:t> Peter 1:16 </a:t>
            </a:r>
            <a:r>
              <a:rPr lang="en-US" dirty="0" smtClean="0"/>
              <a:t>NIV</a:t>
            </a:r>
            <a:endParaRPr lang="en-US" dirty="0"/>
          </a:p>
        </p:txBody>
      </p:sp>
    </p:spTree>
    <p:extLst>
      <p:ext uri="{BB962C8B-B14F-4D97-AF65-F5344CB8AC3E}">
        <p14:creationId xmlns:p14="http://schemas.microsoft.com/office/powerpoint/2010/main" val="191618761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886317"/>
            <a:ext cx="9520158" cy="1228112"/>
          </a:xfrm>
        </p:spPr>
        <p:txBody>
          <a:bodyPr anchor="t">
            <a:normAutofit/>
          </a:bodyPr>
          <a:lstStyle/>
          <a:p>
            <a:r>
              <a:rPr lang="en-US" sz="3600" dirty="0" smtClean="0"/>
              <a:t>The 4 E’s</a:t>
            </a:r>
            <a:r>
              <a:rPr lang="en-US" dirty="0" smtClean="0"/>
              <a:t/>
            </a:r>
            <a:br>
              <a:rPr lang="en-US" dirty="0" smtClean="0"/>
            </a:br>
            <a:r>
              <a:rPr lang="en-US" dirty="0" smtClean="0"/>
              <a:t>to Summarize the Evidence of Christ </a:t>
            </a:r>
            <a:endParaRPr lang="en-US" dirty="0"/>
          </a:p>
        </p:txBody>
      </p:sp>
      <p:sp>
        <p:nvSpPr>
          <p:cNvPr id="4" name="Rectangle 3"/>
          <p:cNvSpPr/>
          <p:nvPr/>
        </p:nvSpPr>
        <p:spPr>
          <a:xfrm>
            <a:off x="1318594" y="2114429"/>
            <a:ext cx="10214645" cy="399140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10080" y="2282822"/>
            <a:ext cx="9757688" cy="2246769"/>
          </a:xfrm>
          <a:prstGeom prst="rect">
            <a:avLst/>
          </a:prstGeom>
          <a:noFill/>
        </p:spPr>
        <p:txBody>
          <a:bodyPr wrap="square" rtlCol="0">
            <a:spAutoFit/>
          </a:bodyPr>
          <a:lstStyle/>
          <a:p>
            <a:pPr marL="742950" indent="-742950">
              <a:buFont typeface="+mj-lt"/>
              <a:buAutoNum type="arabicPeriod"/>
            </a:pPr>
            <a:r>
              <a:rPr lang="en-US" sz="2800" dirty="0" smtClean="0"/>
              <a:t>Execution </a:t>
            </a:r>
            <a:r>
              <a:rPr lang="mr-IN" sz="2800" dirty="0" smtClean="0"/>
              <a:t>–</a:t>
            </a:r>
            <a:r>
              <a:rPr lang="en-US" sz="2800" dirty="0" smtClean="0"/>
              <a:t> Death of Jesus</a:t>
            </a:r>
            <a:endParaRPr lang="en-US" sz="2800" dirty="0"/>
          </a:p>
          <a:p>
            <a:pPr marL="742950" indent="-742950">
              <a:buFont typeface="+mj-lt"/>
              <a:buAutoNum type="arabicPeriod"/>
            </a:pPr>
            <a:endParaRPr lang="en-US" sz="2800" dirty="0" smtClean="0"/>
          </a:p>
          <a:p>
            <a:pPr marL="742950" indent="-742950">
              <a:buFont typeface="+mj-lt"/>
              <a:buAutoNum type="arabicPeriod"/>
            </a:pPr>
            <a:endParaRPr lang="en-US" sz="2800" dirty="0"/>
          </a:p>
          <a:p>
            <a:pPr marL="742950" indent="-742950">
              <a:buFont typeface="+mj-lt"/>
              <a:buAutoNum type="arabicPeriod"/>
            </a:pPr>
            <a:endParaRPr lang="en-US" sz="2800" dirty="0"/>
          </a:p>
          <a:p>
            <a:pPr marL="742950" indent="-742950">
              <a:buFont typeface="+mj-lt"/>
              <a:buAutoNum type="arabicPeriod"/>
            </a:pPr>
            <a:endParaRPr lang="en-US" sz="2800" dirty="0"/>
          </a:p>
        </p:txBody>
      </p:sp>
    </p:spTree>
    <p:extLst>
      <p:ext uri="{BB962C8B-B14F-4D97-AF65-F5344CB8AC3E}">
        <p14:creationId xmlns:p14="http://schemas.microsoft.com/office/powerpoint/2010/main" val="106303978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EA81C-6BE0-410A-8506-2EBBD50FB323}"/>
              </a:ext>
            </a:extLst>
          </p:cNvPr>
          <p:cNvSpPr>
            <a:spLocks noGrp="1"/>
          </p:cNvSpPr>
          <p:nvPr>
            <p:ph type="title"/>
          </p:nvPr>
        </p:nvSpPr>
        <p:spPr>
          <a:xfrm>
            <a:off x="1525071" y="886317"/>
            <a:ext cx="9520158" cy="1228112"/>
          </a:xfrm>
        </p:spPr>
        <p:txBody>
          <a:bodyPr anchor="t">
            <a:normAutofit/>
          </a:bodyPr>
          <a:lstStyle/>
          <a:p>
            <a:r>
              <a:rPr lang="en-US" sz="3600" dirty="0" smtClean="0"/>
              <a:t>The 4 E’s</a:t>
            </a:r>
            <a:r>
              <a:rPr lang="en-US" dirty="0" smtClean="0"/>
              <a:t/>
            </a:r>
            <a:br>
              <a:rPr lang="en-US" dirty="0" smtClean="0"/>
            </a:br>
            <a:r>
              <a:rPr lang="en-US" dirty="0" smtClean="0"/>
              <a:t>to Summarize the Evidence of Christ </a:t>
            </a:r>
            <a:endParaRPr lang="en-US" dirty="0"/>
          </a:p>
        </p:txBody>
      </p:sp>
      <p:sp>
        <p:nvSpPr>
          <p:cNvPr id="4" name="Rectangle 3"/>
          <p:cNvSpPr/>
          <p:nvPr/>
        </p:nvSpPr>
        <p:spPr>
          <a:xfrm>
            <a:off x="1318594" y="2114429"/>
            <a:ext cx="10214645" cy="399140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10080" y="2282822"/>
            <a:ext cx="9757688" cy="3539430"/>
          </a:xfrm>
          <a:prstGeom prst="rect">
            <a:avLst/>
          </a:prstGeom>
          <a:noFill/>
        </p:spPr>
        <p:txBody>
          <a:bodyPr wrap="square" rtlCol="0">
            <a:spAutoFit/>
          </a:bodyPr>
          <a:lstStyle/>
          <a:p>
            <a:pPr marL="742950" indent="-742950">
              <a:buFont typeface="+mj-lt"/>
              <a:buAutoNum type="arabicPeriod"/>
            </a:pPr>
            <a:r>
              <a:rPr lang="en-US" sz="2800" dirty="0" smtClean="0"/>
              <a:t>Execution </a:t>
            </a:r>
            <a:r>
              <a:rPr lang="mr-IN" sz="2800" dirty="0" smtClean="0"/>
              <a:t>–</a:t>
            </a:r>
            <a:r>
              <a:rPr lang="en-US" sz="2800" dirty="0" smtClean="0"/>
              <a:t> Death of Jesus</a:t>
            </a:r>
          </a:p>
          <a:p>
            <a:pPr marL="742950" indent="-742950">
              <a:buFont typeface="+mj-lt"/>
              <a:buAutoNum type="arabicPeriod"/>
            </a:pPr>
            <a:endParaRPr lang="en-US" sz="2800" dirty="0" smtClean="0"/>
          </a:p>
          <a:p>
            <a:pPr marL="742950" indent="-742950">
              <a:buFont typeface="+mj-lt"/>
              <a:buAutoNum type="arabicPeriod"/>
            </a:pPr>
            <a:r>
              <a:rPr lang="en-US" sz="2800" dirty="0" smtClean="0"/>
              <a:t>Early Accounts </a:t>
            </a:r>
            <a:r>
              <a:rPr lang="mr-IN" sz="2800" dirty="0" smtClean="0"/>
              <a:t>–</a:t>
            </a:r>
            <a:r>
              <a:rPr lang="en-US" sz="2800" dirty="0" smtClean="0"/>
              <a:t> Early reports of Jesus’ resurrection</a:t>
            </a:r>
          </a:p>
          <a:p>
            <a:pPr marL="742950" indent="-742950">
              <a:buFont typeface="+mj-lt"/>
              <a:buAutoNum type="arabicPeriod"/>
            </a:pPr>
            <a:endParaRPr lang="en-US" sz="2800" dirty="0"/>
          </a:p>
          <a:p>
            <a:pPr marL="742950" indent="-742950">
              <a:buFont typeface="+mj-lt"/>
              <a:buAutoNum type="arabicPeriod"/>
            </a:pPr>
            <a:endParaRPr lang="en-US" sz="2800" dirty="0" smtClean="0"/>
          </a:p>
          <a:p>
            <a:pPr marL="742950" indent="-742950">
              <a:buFont typeface="+mj-lt"/>
              <a:buAutoNum type="arabicPeriod"/>
            </a:pPr>
            <a:endParaRPr lang="en-US" sz="2800" dirty="0"/>
          </a:p>
          <a:p>
            <a:pPr marL="742950" indent="-742950">
              <a:buFont typeface="+mj-lt"/>
              <a:buAutoNum type="arabicPeriod"/>
            </a:pPr>
            <a:endParaRPr lang="en-US" sz="2800" dirty="0"/>
          </a:p>
          <a:p>
            <a:pPr marL="742950" indent="-742950">
              <a:buFont typeface="+mj-lt"/>
              <a:buAutoNum type="arabicPeriod"/>
            </a:pPr>
            <a:endParaRPr lang="en-US" sz="2800" dirty="0"/>
          </a:p>
        </p:txBody>
      </p:sp>
    </p:spTree>
    <p:extLst>
      <p:ext uri="{BB962C8B-B14F-4D97-AF65-F5344CB8AC3E}">
        <p14:creationId xmlns:p14="http://schemas.microsoft.com/office/powerpoint/2010/main" val="109669662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Gallery">
  <a:themeElements>
    <a:clrScheme name="Custom 1">
      <a:dk1>
        <a:srgbClr val="000000"/>
      </a:dk1>
      <a:lt1>
        <a:srgbClr val="FFFFFF"/>
      </a:lt1>
      <a:dk2>
        <a:srgbClr val="454545"/>
      </a:dk2>
      <a:lt2>
        <a:srgbClr val="EDEBE7"/>
      </a:lt2>
      <a:accent1>
        <a:srgbClr val="188C92"/>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11493</TotalTime>
  <Words>605</Words>
  <Application>Microsoft Macintosh PowerPoint</Application>
  <PresentationFormat>Widescreen</PresentationFormat>
  <Paragraphs>125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Avenir Book</vt:lpstr>
      <vt:lpstr>Book Antiqua</vt:lpstr>
      <vt:lpstr>Calibri</vt:lpstr>
      <vt:lpstr>Mangal</vt:lpstr>
      <vt:lpstr>Palatino Linotype</vt:lpstr>
      <vt:lpstr>Arial</vt:lpstr>
      <vt:lpstr>1_Gallery</vt:lpstr>
      <vt:lpstr>PowerPoint Presentation</vt:lpstr>
      <vt:lpstr>While you watch…</vt:lpstr>
      <vt:lpstr>Exclusive Offer for Our ChurchSource Channel Webcast Viewers</vt:lpstr>
      <vt:lpstr>And if Christ has not been raised, your faith is futile; you are still in your sins.</vt:lpstr>
      <vt:lpstr>I and the Father are one.  </vt:lpstr>
      <vt:lpstr>We proclaim to you what we have seen and heard…</vt:lpstr>
      <vt:lpstr>For we did not follow cleverly devised stories when we told you about the coming of our Lord Jesus Christ in power, but we were eyewitnesses of his majesty.</vt:lpstr>
      <vt:lpstr>The 4 E’s to Summarize the Evidence of Christ </vt:lpstr>
      <vt:lpstr>The 4 E’s to Summarize the Evidence of Christ </vt:lpstr>
      <vt:lpstr>The 4 E’s to Summarize the Evidence of Christ </vt:lpstr>
      <vt:lpstr>The 4 E’s to Summarize the Evidence of Christ </vt:lpstr>
      <vt:lpstr>The Case for Easter Video Bible Study</vt:lpstr>
      <vt:lpstr>While you watch…</vt:lpstr>
      <vt:lpstr>Take a 4-session journey with Lee in The Case for Easter Video Bible Study</vt:lpstr>
      <vt:lpstr>While you watch…</vt:lpstr>
      <vt:lpstr>God took the worst possible thing that could ever happen in the universe which is the death of the Son of God on the cross and He turned it into the best thing that has ever happened in the universe which is the opening of heaven to all who follow Him.</vt:lpstr>
      <vt:lpstr>Take a 4-session journey with Lee in The Case for Easter Video Bible Study</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ChurchSource Video Podcast Proposal</dc:title>
  <dc:creator>Wolfe, Caren</dc:creator>
  <cp:lastModifiedBy>Kuo, David</cp:lastModifiedBy>
  <cp:revision>92</cp:revision>
  <cp:lastPrinted>2019-01-10T19:26:51Z</cp:lastPrinted>
  <dcterms:created xsi:type="dcterms:W3CDTF">2018-12-07T16:16:17Z</dcterms:created>
  <dcterms:modified xsi:type="dcterms:W3CDTF">2019-02-19T13:53:35Z</dcterms:modified>
</cp:coreProperties>
</file>