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65" r:id="rId3"/>
    <p:sldId id="264" r:id="rId4"/>
    <p:sldId id="267" r:id="rId5"/>
    <p:sldId id="291" r:id="rId6"/>
    <p:sldId id="277" r:id="rId7"/>
    <p:sldId id="290" r:id="rId8"/>
    <p:sldId id="293" r:id="rId9"/>
    <p:sldId id="270" r:id="rId10"/>
    <p:sldId id="294" r:id="rId11"/>
    <p:sldId id="269" r:id="rId12"/>
    <p:sldId id="296" r:id="rId13"/>
    <p:sldId id="295" r:id="rId14"/>
    <p:sldId id="297" r:id="rId15"/>
    <p:sldId id="298" r:id="rId16"/>
    <p:sldId id="299" r:id="rId17"/>
    <p:sldId id="300" r:id="rId18"/>
    <p:sldId id="301" r:id="rId19"/>
    <p:sldId id="302" r:id="rId20"/>
    <p:sldId id="288" r:id="rId2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9" autoAdjust="0"/>
    <p:restoredTop sz="94663"/>
  </p:normalViewPr>
  <p:slideViewPr>
    <p:cSldViewPr snapToGrid="0">
      <p:cViewPr varScale="1">
        <p:scale>
          <a:sx n="130" d="100"/>
          <a:sy n="130"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06AECC4-563E-0F40-8EFC-A10BFDCEB390}" type="datetimeFigureOut">
              <a:rPr lang="en-US" smtClean="0"/>
              <a:t>2/18/19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65AE2DF-2144-7047-B121-CC70E33A1E25}" type="slidenum">
              <a:rPr lang="en-US" smtClean="0"/>
              <a:t>‹#›</a:t>
            </a:fld>
            <a:endParaRPr lang="en-US"/>
          </a:p>
        </p:txBody>
      </p:sp>
    </p:spTree>
    <p:extLst>
      <p:ext uri="{BB962C8B-B14F-4D97-AF65-F5344CB8AC3E}">
        <p14:creationId xmlns:p14="http://schemas.microsoft.com/office/powerpoint/2010/main" val="6384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a:t>
            </a:fld>
            <a:endParaRPr lang="en-US"/>
          </a:p>
        </p:txBody>
      </p:sp>
    </p:spTree>
    <p:extLst>
      <p:ext uri="{BB962C8B-B14F-4D97-AF65-F5344CB8AC3E}">
        <p14:creationId xmlns:p14="http://schemas.microsoft.com/office/powerpoint/2010/main" val="206650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16:30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10</a:t>
            </a:fld>
            <a:endParaRPr lang="en-US"/>
          </a:p>
        </p:txBody>
      </p:sp>
    </p:spTree>
    <p:extLst>
      <p:ext uri="{BB962C8B-B14F-4D97-AF65-F5344CB8AC3E}">
        <p14:creationId xmlns:p14="http://schemas.microsoft.com/office/powerpoint/2010/main" val="175608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11</a:t>
            </a:fld>
            <a:endParaRPr lang="en-US"/>
          </a:p>
        </p:txBody>
      </p:sp>
    </p:spTree>
    <p:extLst>
      <p:ext uri="{BB962C8B-B14F-4D97-AF65-F5344CB8AC3E}">
        <p14:creationId xmlns:p14="http://schemas.microsoft.com/office/powerpoint/2010/main" val="125651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12</a:t>
            </a:fld>
            <a:endParaRPr lang="en-US"/>
          </a:p>
        </p:txBody>
      </p:sp>
    </p:spTree>
    <p:extLst>
      <p:ext uri="{BB962C8B-B14F-4D97-AF65-F5344CB8AC3E}">
        <p14:creationId xmlns:p14="http://schemas.microsoft.com/office/powerpoint/2010/main" val="46521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20:39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13</a:t>
            </a:fld>
            <a:endParaRPr lang="en-US"/>
          </a:p>
        </p:txBody>
      </p:sp>
    </p:spTree>
    <p:extLst>
      <p:ext uri="{BB962C8B-B14F-4D97-AF65-F5344CB8AC3E}">
        <p14:creationId xmlns:p14="http://schemas.microsoft.com/office/powerpoint/2010/main" val="1274855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22:43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14</a:t>
            </a:fld>
            <a:endParaRPr lang="en-US"/>
          </a:p>
        </p:txBody>
      </p:sp>
    </p:spTree>
    <p:extLst>
      <p:ext uri="{BB962C8B-B14F-4D97-AF65-F5344CB8AC3E}">
        <p14:creationId xmlns:p14="http://schemas.microsoft.com/office/powerpoint/2010/main" val="28823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24:27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15</a:t>
            </a:fld>
            <a:endParaRPr lang="en-US"/>
          </a:p>
        </p:txBody>
      </p:sp>
    </p:spTree>
    <p:extLst>
      <p:ext uri="{BB962C8B-B14F-4D97-AF65-F5344CB8AC3E}">
        <p14:creationId xmlns:p14="http://schemas.microsoft.com/office/powerpoint/2010/main" val="136771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25:29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16</a:t>
            </a:fld>
            <a:endParaRPr lang="en-US"/>
          </a:p>
        </p:txBody>
      </p:sp>
    </p:spTree>
    <p:extLst>
      <p:ext uri="{BB962C8B-B14F-4D97-AF65-F5344CB8AC3E}">
        <p14:creationId xmlns:p14="http://schemas.microsoft.com/office/powerpoint/2010/main" val="157557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27:27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17</a:t>
            </a:fld>
            <a:endParaRPr lang="en-US"/>
          </a:p>
        </p:txBody>
      </p:sp>
    </p:spTree>
    <p:extLst>
      <p:ext uri="{BB962C8B-B14F-4D97-AF65-F5344CB8AC3E}">
        <p14:creationId xmlns:p14="http://schemas.microsoft.com/office/powerpoint/2010/main" val="131030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27:56</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18</a:t>
            </a:fld>
            <a:endParaRPr lang="en-US"/>
          </a:p>
        </p:txBody>
      </p:sp>
    </p:spTree>
    <p:extLst>
      <p:ext uri="{BB962C8B-B14F-4D97-AF65-F5344CB8AC3E}">
        <p14:creationId xmlns:p14="http://schemas.microsoft.com/office/powerpoint/2010/main" val="10719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31:31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19</a:t>
            </a:fld>
            <a:endParaRPr lang="en-US"/>
          </a:p>
        </p:txBody>
      </p:sp>
    </p:spTree>
    <p:extLst>
      <p:ext uri="{BB962C8B-B14F-4D97-AF65-F5344CB8AC3E}">
        <p14:creationId xmlns:p14="http://schemas.microsoft.com/office/powerpoint/2010/main" val="202472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a:t>
            </a:fld>
            <a:endParaRPr lang="en-US"/>
          </a:p>
        </p:txBody>
      </p:sp>
    </p:spTree>
    <p:extLst>
      <p:ext uri="{BB962C8B-B14F-4D97-AF65-F5344CB8AC3E}">
        <p14:creationId xmlns:p14="http://schemas.microsoft.com/office/powerpoint/2010/main" val="114439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20</a:t>
            </a:fld>
            <a:endParaRPr lang="en-US"/>
          </a:p>
        </p:txBody>
      </p:sp>
    </p:spTree>
    <p:extLst>
      <p:ext uri="{BB962C8B-B14F-4D97-AF65-F5344CB8AC3E}">
        <p14:creationId xmlns:p14="http://schemas.microsoft.com/office/powerpoint/2010/main" val="123970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3:07</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3</a:t>
            </a:fld>
            <a:endParaRPr lang="en-US"/>
          </a:p>
        </p:txBody>
      </p:sp>
    </p:spTree>
    <p:extLst>
      <p:ext uri="{BB962C8B-B14F-4D97-AF65-F5344CB8AC3E}">
        <p14:creationId xmlns:p14="http://schemas.microsoft.com/office/powerpoint/2010/main" val="185554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4:13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4</a:t>
            </a:fld>
            <a:endParaRPr lang="en-US"/>
          </a:p>
        </p:txBody>
      </p:sp>
    </p:spTree>
    <p:extLst>
      <p:ext uri="{BB962C8B-B14F-4D97-AF65-F5344CB8AC3E}">
        <p14:creationId xmlns:p14="http://schemas.microsoft.com/office/powerpoint/2010/main" val="90275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5</a:t>
            </a:fld>
            <a:endParaRPr lang="en-US"/>
          </a:p>
        </p:txBody>
      </p:sp>
    </p:spTree>
    <p:extLst>
      <p:ext uri="{BB962C8B-B14F-4D97-AF65-F5344CB8AC3E}">
        <p14:creationId xmlns:p14="http://schemas.microsoft.com/office/powerpoint/2010/main" val="134960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10:00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6</a:t>
            </a:fld>
            <a:endParaRPr lang="en-US"/>
          </a:p>
        </p:txBody>
      </p:sp>
    </p:spTree>
    <p:extLst>
      <p:ext uri="{BB962C8B-B14F-4D97-AF65-F5344CB8AC3E}">
        <p14:creationId xmlns:p14="http://schemas.microsoft.com/office/powerpoint/2010/main" val="92536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7</a:t>
            </a:fld>
            <a:endParaRPr lang="en-US"/>
          </a:p>
        </p:txBody>
      </p:sp>
    </p:spTree>
    <p:extLst>
      <p:ext uri="{BB962C8B-B14F-4D97-AF65-F5344CB8AC3E}">
        <p14:creationId xmlns:p14="http://schemas.microsoft.com/office/powerpoint/2010/main" val="198562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smtClean="0"/>
              <a:t>at</a:t>
            </a:r>
            <a:r>
              <a:rPr lang="en-US" baseline="0" dirty="0" smtClean="0"/>
              <a:t> 13:40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8</a:t>
            </a:fld>
            <a:endParaRPr lang="en-US"/>
          </a:p>
        </p:txBody>
      </p:sp>
    </p:spTree>
    <p:extLst>
      <p:ext uri="{BB962C8B-B14F-4D97-AF65-F5344CB8AC3E}">
        <p14:creationId xmlns:p14="http://schemas.microsoft.com/office/powerpoint/2010/main" val="170913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14:57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9</a:t>
            </a:fld>
            <a:endParaRPr lang="en-US"/>
          </a:p>
        </p:txBody>
      </p:sp>
    </p:spTree>
    <p:extLst>
      <p:ext uri="{BB962C8B-B14F-4D97-AF65-F5344CB8AC3E}">
        <p14:creationId xmlns:p14="http://schemas.microsoft.com/office/powerpoint/2010/main" val="14541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2/18/19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109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60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43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3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2/18/19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80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2/18/19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2/18/19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95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28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84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2/18/19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13" name="Rectangle 12"/>
          <p:cNvSpPr/>
          <p:nvPr userDrawn="1"/>
        </p:nvSpPr>
        <p:spPr>
          <a:xfrm>
            <a:off x="0" y="6436426"/>
            <a:ext cx="12192000" cy="421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1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churchsource.com/products/developing-female-leaders-navigate-the-minefields-and-release-the-potential-of-women-in-your-church?utm_source=on24webcast&amp;utm_medium=slides&amp;utm_campaign=cs-cs20190226_kadicolewebinarpresentation"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blog.churchsource.com/webcast-3-kadi-cole-free-resources/?utm_source=on24webcast&amp;utm_medium=slides&amp;utm_campaign=cs-cs20190226_kadicolewebinarpresentation" TargetMode="External"/><Relationship Id="rId5" Type="http://schemas.openxmlformats.org/officeDocument/2006/relationships/image" Target="../media/image6.jp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churchsource.com/products/developing-female-leaders-navigate-the-minefields-and-release-the-potential-of-women-in-your-church?utm_source=on24webcast&amp;utm_medium=slides&amp;utm_campaign=cs-cs20190226_kadicolewebinarpresentation"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blog.churchsource.com/webcast-3-kadi-cole-free-resources/?utm_source=on24webcast&amp;utm_medium=slides&amp;utm_campaign=cs-cs20190226_kadicolewebinarpresentation" TargetMode="External"/><Relationship Id="rId5" Type="http://schemas.openxmlformats.org/officeDocument/2006/relationships/image" Target="../media/image6.jp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churchsource.com/products/developing-female-leaders-navigate-the-minefields-and-release-the-potential-of-women-in-your-church?utm_source=on24webcast&amp;utm_medium=slides&amp;utm_campaign=cs-cs20190226_kadicole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churchsource.com/products/developing-female-leaders-navigate-the-minefields-and-release-the-potential-of-women-in-your-church?utm_source=on24webcast&amp;utm_medium=slides&amp;utm_campaign=cs-cs20190226_kadicole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churchsource.com/products/developing-female-leaders-navigate-the-minefields-and-release-the-potential-of-women-in-your-church?utm_source=on24webcast&amp;utm_medium=slides&amp;utm_campaign=cs-cs20190226_kadicole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12" y="3655479"/>
            <a:ext cx="8562975" cy="977900"/>
          </a:xfrm>
        </p:spPr>
        <p:txBody>
          <a:bodyPr>
            <a:normAutofit/>
          </a:bodyPr>
          <a:lstStyle/>
          <a:p>
            <a:pPr marL="0" indent="0" algn="ctr">
              <a:buNone/>
            </a:pPr>
            <a:r>
              <a:rPr lang="en-US" sz="3200" dirty="0" smtClean="0">
                <a:solidFill>
                  <a:schemeClr val="tx2"/>
                </a:solidFill>
              </a:rPr>
              <a:t>Welcome!</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1989144" y="1356862"/>
            <a:ext cx="8213712" cy="2072138"/>
          </a:xfrm>
          <a:prstGeom prst="rect">
            <a:avLst/>
          </a:prstGeom>
        </p:spPr>
      </p:pic>
      <p:sp>
        <p:nvSpPr>
          <p:cNvPr id="5" name="Rectangle 4"/>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4530498"/>
            <a:ext cx="1045144" cy="1045144"/>
          </a:xfrm>
          <a:prstGeom prst="rect">
            <a:avLst/>
          </a:prstGeom>
        </p:spPr>
      </p:pic>
      <p:sp>
        <p:nvSpPr>
          <p:cNvPr id="6" name="TextBox 5"/>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685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87122" y="2106702"/>
            <a:ext cx="1054276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497394"/>
            <a:ext cx="9520158" cy="1668402"/>
          </a:xfrm>
        </p:spPr>
        <p:txBody>
          <a:bodyPr>
            <a:normAutofit/>
          </a:bodyPr>
          <a:lstStyle/>
          <a:p>
            <a:pPr algn="ctr"/>
            <a:r>
              <a:rPr lang="en-US" i="1" dirty="0"/>
              <a:t>Men who are leading in the church are really the ones who hold the keys to the leadership doors that could be unlocked for the women in their church.</a:t>
            </a:r>
            <a:endParaRPr lang="en-US" i="1" dirty="0"/>
          </a:p>
        </p:txBody>
      </p:sp>
      <p:sp>
        <p:nvSpPr>
          <p:cNvPr id="4" name="TextBox 3"/>
          <p:cNvSpPr txBox="1"/>
          <p:nvPr/>
        </p:nvSpPr>
        <p:spPr>
          <a:xfrm>
            <a:off x="5372424" y="5153690"/>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185038774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i="1" dirty="0"/>
              <a:t>Developing Female </a:t>
            </a:r>
            <a:r>
              <a:rPr lang="en-US" i="1" dirty="0" smtClean="0"/>
              <a:t>Leaders:</a:t>
            </a:r>
            <a:br>
              <a:rPr lang="en-US" i="1" dirty="0" smtClean="0"/>
            </a:br>
            <a:r>
              <a:rPr lang="en-US" sz="1800" i="1" dirty="0" smtClean="0"/>
              <a:t>Navigate </a:t>
            </a:r>
            <a:r>
              <a:rPr lang="en-US" sz="1800" i="1" dirty="0"/>
              <a:t>the Minefields and Release the Potential of Women in Your Church</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0924" y="2115692"/>
            <a:ext cx="1814478" cy="3296302"/>
          </a:xfrm>
        </p:spPr>
      </p:pic>
      <p:sp>
        <p:nvSpPr>
          <p:cNvPr id="9" name="TextBox 8"/>
          <p:cNvSpPr txBox="1"/>
          <p:nvPr/>
        </p:nvSpPr>
        <p:spPr>
          <a:xfrm>
            <a:off x="784108" y="5411994"/>
            <a:ext cx="4562668" cy="738664"/>
          </a:xfrm>
          <a:prstGeom prst="rect">
            <a:avLst/>
          </a:prstGeom>
          <a:noFill/>
        </p:spPr>
        <p:txBody>
          <a:bodyPr wrap="square" rtlCol="0">
            <a:spAutoFit/>
          </a:bodyPr>
          <a:lstStyle/>
          <a:p>
            <a:pPr algn="ctr"/>
            <a:r>
              <a:rPr lang="en-US" sz="2400" dirty="0" smtClean="0"/>
              <a:t>Book</a:t>
            </a:r>
            <a:endParaRPr lang="en-US" sz="2400" dirty="0" smtClean="0"/>
          </a:p>
          <a:p>
            <a:pPr algn="ctr"/>
            <a:r>
              <a:rPr lang="en-US" strike="sngStrike" dirty="0">
                <a:latin typeface="Avenir Book" charset="0"/>
                <a:ea typeface="Avenir Book" charset="0"/>
                <a:cs typeface="Avenir Book" charset="0"/>
              </a:rPr>
              <a:t>$18.99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$11.40</a:t>
            </a:r>
            <a:endParaRPr lang="en-US" dirty="0"/>
          </a:p>
        </p:txBody>
      </p:sp>
      <p:cxnSp>
        <p:nvCxnSpPr>
          <p:cNvPr id="13" name="Straight Connector 12"/>
          <p:cNvCxnSpPr/>
          <p:nvPr/>
        </p:nvCxnSpPr>
        <p:spPr>
          <a:xfrm>
            <a:off x="6426305" y="2420503"/>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5587907" y="1841669"/>
            <a:ext cx="5950489" cy="388070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563" y="2135861"/>
            <a:ext cx="5606360" cy="3016210"/>
          </a:xfrm>
          <a:prstGeom prst="rect">
            <a:avLst/>
          </a:prstGeom>
          <a:noFill/>
        </p:spPr>
        <p:txBody>
          <a:bodyPr wrap="square" rtlCol="0">
            <a:spAutoFit/>
          </a:bodyPr>
          <a:lstStyle/>
          <a:p>
            <a:r>
              <a:rPr lang="en-US" sz="1900" dirty="0"/>
              <a:t>What would your church look like in the future if it were to maximize the dormant gifts of the women God has brought </a:t>
            </a:r>
            <a:r>
              <a:rPr lang="en-US" sz="1900" dirty="0" smtClean="0"/>
              <a:t>there?</a:t>
            </a:r>
          </a:p>
          <a:p>
            <a:endParaRPr lang="en-US" sz="1900" dirty="0"/>
          </a:p>
          <a:p>
            <a:r>
              <a:rPr lang="en-US" sz="1900" dirty="0" smtClean="0"/>
              <a:t>In</a:t>
            </a:r>
            <a:r>
              <a:rPr lang="en-US" sz="1900" dirty="0"/>
              <a:t> </a:t>
            </a:r>
            <a:r>
              <a:rPr lang="en-US" sz="1900" i="1" dirty="0"/>
              <a:t>Developing Female Leaders</a:t>
            </a:r>
            <a:r>
              <a:rPr lang="en-US" sz="1900" dirty="0"/>
              <a:t>, </a:t>
            </a:r>
            <a:r>
              <a:rPr lang="en-US" sz="1900" dirty="0" err="1"/>
              <a:t>Kadi</a:t>
            </a:r>
            <a:r>
              <a:rPr lang="en-US" sz="1900" dirty="0"/>
              <a:t> Cole, twenty-year veteran in leadership and people development, offers a practical strategy to help church and organizational leaders craft cultures that facilitate the development of women as volunteer and staff leaders.</a:t>
            </a:r>
            <a:endParaRPr lang="en-US" sz="1900" dirty="0"/>
          </a:p>
        </p:txBody>
      </p:sp>
    </p:spTree>
    <p:extLst>
      <p:ext uri="{BB962C8B-B14F-4D97-AF65-F5344CB8AC3E}">
        <p14:creationId xmlns:p14="http://schemas.microsoft.com/office/powerpoint/2010/main" val="16101540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2711741" y="2018548"/>
            <a:ext cx="8562975" cy="977900"/>
          </a:xfrm>
        </p:spPr>
        <p:txBody>
          <a:bodyPr>
            <a:normAutofit/>
          </a:bodyPr>
          <a:lstStyle/>
          <a:p>
            <a:pPr marL="0" indent="0" algn="ctr">
              <a:buNone/>
            </a:pPr>
            <a:r>
              <a:rPr lang="en-US" sz="3200" dirty="0" smtClean="0">
                <a:solidFill>
                  <a:schemeClr val="tx2"/>
                </a:solidFill>
              </a:rPr>
              <a:t>Get your free resources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42570" y="260980"/>
            <a:ext cx="4047862" cy="1021186"/>
          </a:xfrm>
          <a:prstGeom prst="rect">
            <a:avLst/>
          </a:prstGeom>
        </p:spPr>
      </p:pic>
      <p:sp>
        <p:nvSpPr>
          <p:cNvPr id="5" name="Rectangle 4"/>
          <p:cNvSpPr/>
          <p:nvPr/>
        </p:nvSpPr>
        <p:spPr>
          <a:xfrm>
            <a:off x="1696940" y="4920907"/>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376" y="4795969"/>
            <a:ext cx="1045144" cy="1045144"/>
          </a:xfrm>
          <a:prstGeom prst="rect">
            <a:avLst/>
          </a:prstGeom>
        </p:spPr>
      </p:pic>
      <p:sp>
        <p:nvSpPr>
          <p:cNvPr id="6" name="TextBox 5"/>
          <p:cNvSpPr txBox="1"/>
          <p:nvPr/>
        </p:nvSpPr>
        <p:spPr>
          <a:xfrm>
            <a:off x="1834176" y="4995375"/>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Download the first chapter of the book as well as the</a:t>
            </a:r>
          </a:p>
          <a:p>
            <a:r>
              <a:rPr lang="en-US" b="1" dirty="0" smtClean="0">
                <a:solidFill>
                  <a:schemeClr val="bg1"/>
                </a:solidFill>
                <a:latin typeface="Avenir Book" charset="0"/>
                <a:ea typeface="Avenir Book" charset="0"/>
                <a:cs typeface="Avenir Book" charset="0"/>
              </a:rPr>
              <a:t>helpful Theological </a:t>
            </a:r>
            <a:r>
              <a:rPr lang="en-US" b="1" dirty="0">
                <a:solidFill>
                  <a:schemeClr val="bg1"/>
                </a:solidFill>
                <a:latin typeface="Avenir Book" charset="0"/>
                <a:ea typeface="Avenir Book" charset="0"/>
                <a:cs typeface="Avenir Book" charset="0"/>
              </a:rPr>
              <a:t>C</a:t>
            </a:r>
            <a:r>
              <a:rPr lang="en-US" b="1" dirty="0" smtClean="0">
                <a:solidFill>
                  <a:schemeClr val="bg1"/>
                </a:solidFill>
                <a:latin typeface="Avenir Book" charset="0"/>
                <a:ea typeface="Avenir Book" charset="0"/>
                <a:cs typeface="Avenir Book" charset="0"/>
              </a:rPr>
              <a:t>heat Sheet by clicking on this icon.</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52498" y="5030146"/>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509" y="1189079"/>
            <a:ext cx="3564271" cy="3564271"/>
          </a:xfrm>
          <a:prstGeom prst="rect">
            <a:avLst/>
          </a:prstGeom>
        </p:spPr>
      </p:pic>
    </p:spTree>
    <p:extLst>
      <p:ext uri="{BB962C8B-B14F-4D97-AF65-F5344CB8AC3E}">
        <p14:creationId xmlns:p14="http://schemas.microsoft.com/office/powerpoint/2010/main" val="79234909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87122" y="2106702"/>
            <a:ext cx="1054276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497394"/>
            <a:ext cx="9520158" cy="1668402"/>
          </a:xfrm>
        </p:spPr>
        <p:txBody>
          <a:bodyPr>
            <a:normAutofit fontScale="90000"/>
          </a:bodyPr>
          <a:lstStyle/>
          <a:p>
            <a:pPr algn="ctr"/>
            <a:r>
              <a:rPr lang="en-US" i="1" dirty="0"/>
              <a:t>This is a gray issue in Scripture. If it were black and white, there would be no controversy about it. We each need to do the hard work of studying Scripture and deciding where we land on the issue.</a:t>
            </a:r>
            <a:endParaRPr lang="en-US" i="1" dirty="0"/>
          </a:p>
        </p:txBody>
      </p:sp>
      <p:sp>
        <p:nvSpPr>
          <p:cNvPr id="4" name="TextBox 3"/>
          <p:cNvSpPr txBox="1"/>
          <p:nvPr/>
        </p:nvSpPr>
        <p:spPr>
          <a:xfrm>
            <a:off x="5372424" y="5153690"/>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20448298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87122" y="2106702"/>
            <a:ext cx="1054276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16915" y="1875022"/>
            <a:ext cx="9520158" cy="1668402"/>
          </a:xfrm>
        </p:spPr>
        <p:txBody>
          <a:bodyPr>
            <a:normAutofit/>
          </a:bodyPr>
          <a:lstStyle/>
          <a:p>
            <a:pPr algn="ctr"/>
            <a:r>
              <a:rPr lang="en-US" i="1" dirty="0"/>
              <a:t>Our </a:t>
            </a:r>
            <a:r>
              <a:rPr lang="en-US" i="1" dirty="0" smtClean="0"/>
              <a:t>culture </a:t>
            </a:r>
            <a:r>
              <a:rPr lang="en-US" i="1" dirty="0"/>
              <a:t>is demanding we pay attention to this topic.</a:t>
            </a:r>
            <a:endParaRPr lang="en-US" i="1" dirty="0"/>
          </a:p>
        </p:txBody>
      </p:sp>
      <p:sp>
        <p:nvSpPr>
          <p:cNvPr id="4" name="TextBox 3"/>
          <p:cNvSpPr txBox="1"/>
          <p:nvPr/>
        </p:nvSpPr>
        <p:spPr>
          <a:xfrm>
            <a:off x="5372424" y="5153690"/>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189489324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87122" y="2106702"/>
            <a:ext cx="1054276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16915" y="2106702"/>
            <a:ext cx="9520158" cy="1668402"/>
          </a:xfrm>
        </p:spPr>
        <p:txBody>
          <a:bodyPr>
            <a:normAutofit/>
          </a:bodyPr>
          <a:lstStyle/>
          <a:p>
            <a:pPr algn="ctr"/>
            <a:r>
              <a:rPr lang="en-US" i="1" dirty="0"/>
              <a:t>Right now, </a:t>
            </a:r>
            <a:r>
              <a:rPr lang="en-US" i="1" dirty="0" smtClean="0"/>
              <a:t>in church work, women </a:t>
            </a:r>
            <a:r>
              <a:rPr lang="en-US" i="1" dirty="0"/>
              <a:t>earn </a:t>
            </a:r>
            <a:r>
              <a:rPr lang="en-US" i="1" dirty="0" smtClean="0"/>
              <a:t>72% of what men work for the exact same job in the exact same role.</a:t>
            </a:r>
            <a:endParaRPr lang="en-US" i="1" dirty="0"/>
          </a:p>
        </p:txBody>
      </p:sp>
      <p:sp>
        <p:nvSpPr>
          <p:cNvPr id="4" name="TextBox 3"/>
          <p:cNvSpPr txBox="1"/>
          <p:nvPr/>
        </p:nvSpPr>
        <p:spPr>
          <a:xfrm>
            <a:off x="5362591" y="4784358"/>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20447076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87122" y="2106702"/>
            <a:ext cx="1054276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07082" y="2490161"/>
            <a:ext cx="9520158" cy="1668402"/>
          </a:xfrm>
        </p:spPr>
        <p:txBody>
          <a:bodyPr>
            <a:normAutofit/>
          </a:bodyPr>
          <a:lstStyle/>
          <a:p>
            <a:pPr algn="ctr"/>
            <a:r>
              <a:rPr lang="en-US" i="1" dirty="0" smtClean="0"/>
              <a:t>God designed the church to set the moral standard, not respond to external pressure to have a higher moral standard.</a:t>
            </a:r>
            <a:endParaRPr lang="en-US" i="1" dirty="0"/>
          </a:p>
        </p:txBody>
      </p:sp>
      <p:sp>
        <p:nvSpPr>
          <p:cNvPr id="4" name="TextBox 3"/>
          <p:cNvSpPr txBox="1"/>
          <p:nvPr/>
        </p:nvSpPr>
        <p:spPr>
          <a:xfrm>
            <a:off x="5362591" y="4784358"/>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197687243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3398089" y="2332844"/>
            <a:ext cx="54988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387417" y="2664542"/>
            <a:ext cx="9520158" cy="1297376"/>
          </a:xfrm>
        </p:spPr>
        <p:txBody>
          <a:bodyPr>
            <a:normAutofit/>
          </a:bodyPr>
          <a:lstStyle/>
          <a:p>
            <a:pPr algn="ctr"/>
            <a:r>
              <a:rPr lang="en-US" i="1" dirty="0"/>
              <a:t>Less awkwardness.</a:t>
            </a:r>
            <a:br>
              <a:rPr lang="en-US" i="1" dirty="0"/>
            </a:br>
            <a:r>
              <a:rPr lang="en-US" i="1" dirty="0"/>
              <a:t>More freedom.</a:t>
            </a:r>
            <a:endParaRPr lang="en-US" i="1" dirty="0"/>
          </a:p>
        </p:txBody>
      </p:sp>
      <p:sp>
        <p:nvSpPr>
          <p:cNvPr id="4" name="TextBox 3"/>
          <p:cNvSpPr txBox="1"/>
          <p:nvPr/>
        </p:nvSpPr>
        <p:spPr>
          <a:xfrm>
            <a:off x="5362591" y="4784358"/>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125953808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i="1" dirty="0" smtClean="0"/>
              <a:t>Who is this book for?</a:t>
            </a:r>
            <a:endParaRPr lang="en-US" sz="1800" i="1"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0924" y="2115692"/>
            <a:ext cx="1814478" cy="3296302"/>
          </a:xfrm>
        </p:spPr>
      </p:pic>
      <p:sp>
        <p:nvSpPr>
          <p:cNvPr id="9" name="TextBox 8"/>
          <p:cNvSpPr txBox="1"/>
          <p:nvPr/>
        </p:nvSpPr>
        <p:spPr>
          <a:xfrm>
            <a:off x="784108" y="5411994"/>
            <a:ext cx="4562668" cy="738664"/>
          </a:xfrm>
          <a:prstGeom prst="rect">
            <a:avLst/>
          </a:prstGeom>
          <a:noFill/>
        </p:spPr>
        <p:txBody>
          <a:bodyPr wrap="square" rtlCol="0">
            <a:spAutoFit/>
          </a:bodyPr>
          <a:lstStyle/>
          <a:p>
            <a:pPr algn="ctr"/>
            <a:r>
              <a:rPr lang="en-US" sz="2400" dirty="0" smtClean="0"/>
              <a:t>Book</a:t>
            </a:r>
            <a:endParaRPr lang="en-US" sz="2400" dirty="0" smtClean="0"/>
          </a:p>
          <a:p>
            <a:pPr algn="ctr"/>
            <a:r>
              <a:rPr lang="en-US" strike="sngStrike" dirty="0">
                <a:latin typeface="Avenir Book" charset="0"/>
                <a:ea typeface="Avenir Book" charset="0"/>
                <a:cs typeface="Avenir Book" charset="0"/>
              </a:rPr>
              <a:t>$18.99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$11.40</a:t>
            </a:r>
            <a:endParaRPr lang="en-US" dirty="0"/>
          </a:p>
        </p:txBody>
      </p:sp>
      <p:cxnSp>
        <p:nvCxnSpPr>
          <p:cNvPr id="13" name="Straight Connector 12"/>
          <p:cNvCxnSpPr/>
          <p:nvPr/>
        </p:nvCxnSpPr>
        <p:spPr>
          <a:xfrm>
            <a:off x="6426305" y="2420503"/>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5587907" y="1841669"/>
            <a:ext cx="5950489" cy="388070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563" y="2135861"/>
            <a:ext cx="5606360" cy="3308598"/>
          </a:xfrm>
          <a:prstGeom prst="rect">
            <a:avLst/>
          </a:prstGeom>
          <a:noFill/>
        </p:spPr>
        <p:txBody>
          <a:bodyPr wrap="square" rtlCol="0">
            <a:spAutoFit/>
          </a:bodyPr>
          <a:lstStyle/>
          <a:p>
            <a:pPr marL="342900" indent="-342900">
              <a:buFont typeface="Arial" charset="0"/>
              <a:buChar char="•"/>
            </a:pPr>
            <a:r>
              <a:rPr lang="en-US" sz="1900" dirty="0"/>
              <a:t>A Christian leader in:</a:t>
            </a:r>
          </a:p>
          <a:p>
            <a:pPr marL="800100" lvl="1" indent="-342900">
              <a:buFont typeface="Arial" charset="0"/>
              <a:buChar char="•"/>
            </a:pPr>
            <a:r>
              <a:rPr lang="en-US" sz="1900" dirty="0"/>
              <a:t>Business</a:t>
            </a:r>
          </a:p>
          <a:p>
            <a:pPr marL="800100" lvl="1" indent="-342900">
              <a:buFont typeface="Arial" charset="0"/>
              <a:buChar char="•"/>
            </a:pPr>
            <a:r>
              <a:rPr lang="en-US" sz="1900" dirty="0"/>
              <a:t>Church Ministry</a:t>
            </a:r>
          </a:p>
          <a:p>
            <a:pPr marL="800100" lvl="1" indent="-342900">
              <a:buFont typeface="Arial" charset="0"/>
              <a:buChar char="•"/>
            </a:pPr>
            <a:r>
              <a:rPr lang="en-US" sz="1900" dirty="0"/>
              <a:t>Small Groups</a:t>
            </a:r>
          </a:p>
          <a:p>
            <a:pPr marL="800100" lvl="1" indent="-342900">
              <a:buFont typeface="Arial" charset="0"/>
              <a:buChar char="•"/>
            </a:pPr>
            <a:r>
              <a:rPr lang="en-US" sz="1900" dirty="0"/>
              <a:t>Elder or </a:t>
            </a:r>
            <a:r>
              <a:rPr lang="en-US" sz="1900" dirty="0" smtClean="0"/>
              <a:t>Deacon</a:t>
            </a:r>
          </a:p>
          <a:p>
            <a:pPr marL="800100" lvl="1" indent="-342900">
              <a:buFont typeface="Arial" charset="0"/>
              <a:buChar char="•"/>
            </a:pPr>
            <a:endParaRPr lang="en-US" sz="1900" dirty="0"/>
          </a:p>
          <a:p>
            <a:pPr marL="342900" indent="-342900">
              <a:buFont typeface="Arial" charset="0"/>
              <a:buChar char="•"/>
            </a:pPr>
            <a:r>
              <a:rPr lang="en-US" sz="1900" dirty="0"/>
              <a:t>Dad or </a:t>
            </a:r>
            <a:r>
              <a:rPr lang="en-US" sz="1900" dirty="0" smtClean="0"/>
              <a:t>Mom</a:t>
            </a:r>
          </a:p>
          <a:p>
            <a:pPr marL="342900" indent="-342900">
              <a:buFont typeface="Arial" charset="0"/>
              <a:buChar char="•"/>
            </a:pPr>
            <a:endParaRPr lang="en-US" sz="1900" dirty="0"/>
          </a:p>
          <a:p>
            <a:pPr marL="342900" indent="-342900">
              <a:buFont typeface="Arial" charset="0"/>
              <a:buChar char="•"/>
            </a:pPr>
            <a:r>
              <a:rPr lang="en-US" sz="1900" dirty="0" smtClean="0"/>
              <a:t>Pastors</a:t>
            </a:r>
          </a:p>
          <a:p>
            <a:pPr marL="342900" indent="-342900">
              <a:buFont typeface="Arial" charset="0"/>
              <a:buChar char="•"/>
            </a:pPr>
            <a:endParaRPr lang="en-US" sz="1900" dirty="0"/>
          </a:p>
          <a:p>
            <a:pPr marL="342900" indent="-342900">
              <a:buFont typeface="Arial" charset="0"/>
              <a:buChar char="•"/>
            </a:pPr>
            <a:r>
              <a:rPr lang="en-US" sz="1900" dirty="0"/>
              <a:t>Women</a:t>
            </a:r>
            <a:endParaRPr lang="en-US" sz="1900" dirty="0"/>
          </a:p>
        </p:txBody>
      </p:sp>
    </p:spTree>
    <p:extLst>
      <p:ext uri="{BB962C8B-B14F-4D97-AF65-F5344CB8AC3E}">
        <p14:creationId xmlns:p14="http://schemas.microsoft.com/office/powerpoint/2010/main" val="16068817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2711741" y="2018548"/>
            <a:ext cx="8562975" cy="977900"/>
          </a:xfrm>
        </p:spPr>
        <p:txBody>
          <a:bodyPr>
            <a:normAutofit/>
          </a:bodyPr>
          <a:lstStyle/>
          <a:p>
            <a:pPr marL="0" indent="0" algn="ctr">
              <a:buNone/>
            </a:pPr>
            <a:r>
              <a:rPr lang="en-US" sz="3200" dirty="0" smtClean="0">
                <a:solidFill>
                  <a:schemeClr val="tx2"/>
                </a:solidFill>
              </a:rPr>
              <a:t>Get your free resources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42570" y="260980"/>
            <a:ext cx="4047862" cy="1021186"/>
          </a:xfrm>
          <a:prstGeom prst="rect">
            <a:avLst/>
          </a:prstGeom>
        </p:spPr>
      </p:pic>
      <p:sp>
        <p:nvSpPr>
          <p:cNvPr id="5" name="Rectangle 4"/>
          <p:cNvSpPr/>
          <p:nvPr/>
        </p:nvSpPr>
        <p:spPr>
          <a:xfrm>
            <a:off x="1696940" y="4920907"/>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376" y="4795969"/>
            <a:ext cx="1045144" cy="1045144"/>
          </a:xfrm>
          <a:prstGeom prst="rect">
            <a:avLst/>
          </a:prstGeom>
        </p:spPr>
      </p:pic>
      <p:sp>
        <p:nvSpPr>
          <p:cNvPr id="6" name="TextBox 5"/>
          <p:cNvSpPr txBox="1"/>
          <p:nvPr/>
        </p:nvSpPr>
        <p:spPr>
          <a:xfrm>
            <a:off x="1834176" y="4995375"/>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Download the first chapter of the book as well as the</a:t>
            </a:r>
          </a:p>
          <a:p>
            <a:r>
              <a:rPr lang="en-US" b="1" dirty="0" smtClean="0">
                <a:solidFill>
                  <a:schemeClr val="bg1"/>
                </a:solidFill>
                <a:latin typeface="Avenir Book" charset="0"/>
                <a:ea typeface="Avenir Book" charset="0"/>
                <a:cs typeface="Avenir Book" charset="0"/>
              </a:rPr>
              <a:t>helpful Theological </a:t>
            </a:r>
            <a:r>
              <a:rPr lang="en-US" b="1" dirty="0">
                <a:solidFill>
                  <a:schemeClr val="bg1"/>
                </a:solidFill>
                <a:latin typeface="Avenir Book" charset="0"/>
                <a:ea typeface="Avenir Book" charset="0"/>
                <a:cs typeface="Avenir Book" charset="0"/>
              </a:rPr>
              <a:t>C</a:t>
            </a:r>
            <a:r>
              <a:rPr lang="en-US" b="1" dirty="0" smtClean="0">
                <a:solidFill>
                  <a:schemeClr val="bg1"/>
                </a:solidFill>
                <a:latin typeface="Avenir Book" charset="0"/>
                <a:ea typeface="Avenir Book" charset="0"/>
                <a:cs typeface="Avenir Book" charset="0"/>
              </a:rPr>
              <a:t>heat Sheet by clicking on this icon.</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52498" y="5030146"/>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509" y="1189079"/>
            <a:ext cx="3564271" cy="3564271"/>
          </a:xfrm>
          <a:prstGeom prst="rect">
            <a:avLst/>
          </a:prstGeom>
        </p:spPr>
      </p:pic>
    </p:spTree>
    <p:extLst>
      <p:ext uri="{BB962C8B-B14F-4D97-AF65-F5344CB8AC3E}">
        <p14:creationId xmlns:p14="http://schemas.microsoft.com/office/powerpoint/2010/main" val="18015286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19729"/>
            <a:ext cx="1814478" cy="3296302"/>
          </a:xfrm>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Developing Female Leaders</a:t>
            </a:r>
            <a:endParaRPr lang="en-US" sz="2400" i="1" dirty="0" smtClean="0"/>
          </a:p>
          <a:p>
            <a:r>
              <a:rPr lang="en-US" sz="2100" dirty="0" smtClean="0"/>
              <a:t>By </a:t>
            </a:r>
            <a:r>
              <a:rPr lang="en-US" sz="2100" dirty="0" err="1" smtClean="0"/>
              <a:t>Kadi</a:t>
            </a:r>
            <a:r>
              <a:rPr lang="en-US" sz="2100" dirty="0" smtClean="0"/>
              <a:t> Cole</a:t>
            </a:r>
            <a:endParaRPr lang="en-US" sz="2100" dirty="0" smtClean="0"/>
          </a:p>
        </p:txBody>
      </p:sp>
      <p:sp>
        <p:nvSpPr>
          <p:cNvPr id="7" name="24-Point Star 6"/>
          <p:cNvSpPr/>
          <p:nvPr/>
        </p:nvSpPr>
        <p:spPr>
          <a:xfrm>
            <a:off x="2017187" y="2010120"/>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83842" y="2454870"/>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endParaRPr lang="en-US" sz="2400" dirty="0" smtClean="0"/>
          </a:p>
          <a:p>
            <a:r>
              <a:rPr lang="en-US" strike="sngStrike" dirty="0" smtClean="0">
                <a:latin typeface="Avenir Book" charset="0"/>
                <a:ea typeface="Avenir Book" charset="0"/>
                <a:cs typeface="Avenir Book" charset="0"/>
              </a:rPr>
              <a:t>$18.99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$11.40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355310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19729"/>
            <a:ext cx="1814478" cy="3296302"/>
          </a:xfrm>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Developing Female Leaders</a:t>
            </a:r>
            <a:endParaRPr lang="en-US" sz="2400" i="1" dirty="0" smtClean="0"/>
          </a:p>
          <a:p>
            <a:r>
              <a:rPr lang="en-US" sz="2100" dirty="0" smtClean="0"/>
              <a:t>By </a:t>
            </a:r>
            <a:r>
              <a:rPr lang="en-US" sz="2100" dirty="0" err="1" smtClean="0"/>
              <a:t>Kadi</a:t>
            </a:r>
            <a:r>
              <a:rPr lang="en-US" sz="2100" dirty="0" smtClean="0"/>
              <a:t> Cole</a:t>
            </a:r>
            <a:endParaRPr lang="en-US" sz="2100" dirty="0" smtClean="0"/>
          </a:p>
        </p:txBody>
      </p:sp>
      <p:sp>
        <p:nvSpPr>
          <p:cNvPr id="7" name="24-Point Star 6"/>
          <p:cNvSpPr/>
          <p:nvPr/>
        </p:nvSpPr>
        <p:spPr>
          <a:xfrm>
            <a:off x="2017187" y="2010120"/>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83842" y="2454870"/>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endParaRPr lang="en-US" sz="2400" dirty="0" smtClean="0"/>
          </a:p>
          <a:p>
            <a:r>
              <a:rPr lang="en-US" strike="sngStrike" dirty="0" smtClean="0">
                <a:latin typeface="Avenir Book" charset="0"/>
                <a:ea typeface="Avenir Book" charset="0"/>
                <a:cs typeface="Avenir Book" charset="0"/>
              </a:rPr>
              <a:t>$18.99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$11.40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16536506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34902" y="2750685"/>
            <a:ext cx="9520158" cy="1049235"/>
          </a:xfrm>
        </p:spPr>
        <p:txBody>
          <a:bodyPr>
            <a:normAutofit fontScale="90000"/>
          </a:bodyPr>
          <a:lstStyle/>
          <a:p>
            <a:pPr algn="ctr"/>
            <a:r>
              <a:rPr lang="en-US" sz="4000" i="1" dirty="0"/>
              <a:t>Navigate the Minefields and Release the Potential of Women in Your Church</a:t>
            </a:r>
            <a:endParaRPr lang="en-US" sz="4000" i="1" dirty="0"/>
          </a:p>
        </p:txBody>
      </p:sp>
    </p:spTree>
    <p:extLst>
      <p:ext uri="{BB962C8B-B14F-4D97-AF65-F5344CB8AC3E}">
        <p14:creationId xmlns:p14="http://schemas.microsoft.com/office/powerpoint/2010/main" val="14108778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00310" y="2254187"/>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15238" y="1956619"/>
            <a:ext cx="9520158" cy="2157933"/>
          </a:xfrm>
        </p:spPr>
        <p:txBody>
          <a:bodyPr>
            <a:normAutofit/>
          </a:bodyPr>
          <a:lstStyle/>
          <a:p>
            <a:pPr algn="ctr"/>
            <a:r>
              <a:rPr lang="en-US" i="1" dirty="0"/>
              <a:t>Leaders in churches across all denominations seem to be struggling with figuring out how to empower women in leadership roles the way they would like.</a:t>
            </a:r>
            <a:r>
              <a:rPr lang="en-US" i="1" dirty="0"/>
              <a:t>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7559841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2635" y="2719729"/>
            <a:ext cx="1814478" cy="3296302"/>
          </a:xfrm>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Developing Female Leaders</a:t>
            </a:r>
            <a:endParaRPr lang="en-US" sz="2400" i="1" dirty="0" smtClean="0"/>
          </a:p>
          <a:p>
            <a:r>
              <a:rPr lang="en-US" sz="2100" dirty="0" smtClean="0"/>
              <a:t>By </a:t>
            </a:r>
            <a:r>
              <a:rPr lang="en-US" sz="2100" dirty="0" err="1" smtClean="0"/>
              <a:t>Kadi</a:t>
            </a:r>
            <a:r>
              <a:rPr lang="en-US" sz="2100" dirty="0" smtClean="0"/>
              <a:t> Cole</a:t>
            </a:r>
            <a:endParaRPr lang="en-US" sz="2100" dirty="0" smtClean="0"/>
          </a:p>
        </p:txBody>
      </p:sp>
      <p:sp>
        <p:nvSpPr>
          <p:cNvPr id="7" name="24-Point Star 6"/>
          <p:cNvSpPr/>
          <p:nvPr/>
        </p:nvSpPr>
        <p:spPr>
          <a:xfrm>
            <a:off x="2017187" y="2010120"/>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2283842" y="2454870"/>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53997" y="3629216"/>
            <a:ext cx="4562668" cy="738664"/>
          </a:xfrm>
          <a:prstGeom prst="rect">
            <a:avLst/>
          </a:prstGeom>
          <a:noFill/>
        </p:spPr>
        <p:txBody>
          <a:bodyPr wrap="square" rtlCol="0">
            <a:spAutoFit/>
          </a:bodyPr>
          <a:lstStyle/>
          <a:p>
            <a:r>
              <a:rPr lang="en-US" sz="2400" dirty="0" smtClean="0"/>
              <a:t>Book</a:t>
            </a:r>
            <a:endParaRPr lang="en-US" sz="2400" dirty="0" smtClean="0"/>
          </a:p>
          <a:p>
            <a:r>
              <a:rPr lang="en-US" strike="sngStrike" dirty="0" smtClean="0">
                <a:latin typeface="Avenir Book" charset="0"/>
                <a:ea typeface="Avenir Book" charset="0"/>
                <a:cs typeface="Avenir Book" charset="0"/>
              </a:rPr>
              <a:t>$18.99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$11.40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2870588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19974" y="1792070"/>
            <a:ext cx="10542762" cy="4524315"/>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p>
          <a:p>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212864"/>
            <a:ext cx="9520158" cy="2472565"/>
          </a:xfrm>
        </p:spPr>
        <p:txBody>
          <a:bodyPr>
            <a:normAutofit fontScale="90000"/>
          </a:bodyPr>
          <a:lstStyle/>
          <a:p>
            <a:pPr algn="ctr"/>
            <a:r>
              <a:rPr lang="en-US" sz="4000" i="1" dirty="0"/>
              <a:t>There is a big disconnect. How can we bridge the gap? What can men leaders in the church do? What can women do to steward our </a:t>
            </a:r>
            <a:r>
              <a:rPr lang="en-US" sz="4000" i="1" dirty="0" smtClean="0"/>
              <a:t>leadership </a:t>
            </a:r>
            <a:r>
              <a:rPr lang="en-US" sz="4000" i="1" dirty="0"/>
              <a:t>well? How can we meet in the middle?</a:t>
            </a:r>
            <a:endParaRPr lang="en-US" sz="4000" i="1" dirty="0"/>
          </a:p>
        </p:txBody>
      </p:sp>
      <p:sp>
        <p:nvSpPr>
          <p:cNvPr id="4" name="TextBox 3"/>
          <p:cNvSpPr txBox="1"/>
          <p:nvPr/>
        </p:nvSpPr>
        <p:spPr>
          <a:xfrm>
            <a:off x="5372424" y="5106223"/>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15710261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785015" y="2682086"/>
            <a:ext cx="8562975" cy="977900"/>
          </a:xfrm>
        </p:spPr>
        <p:txBody>
          <a:bodyPr>
            <a:normAutofit/>
          </a:bodyPr>
          <a:lstStyle/>
          <a:p>
            <a:pPr marL="0" indent="0" algn="ctr">
              <a:buNone/>
            </a:pPr>
            <a:r>
              <a:rPr lang="en-US" sz="3200" dirty="0" smtClean="0">
                <a:solidFill>
                  <a:schemeClr val="tx2"/>
                </a:solidFill>
              </a:rPr>
              <a:t>Say hello to others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72067" y="648940"/>
            <a:ext cx="4047862" cy="1021186"/>
          </a:xfrm>
          <a:prstGeom prst="rect">
            <a:avLst/>
          </a:prstGeom>
        </p:spPr>
      </p:pic>
      <p:sp>
        <p:nvSpPr>
          <p:cNvPr id="5" name="Rectangle 4"/>
          <p:cNvSpPr/>
          <p:nvPr/>
        </p:nvSpPr>
        <p:spPr>
          <a:xfrm>
            <a:off x="1647779" y="3682043"/>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215" y="3557105"/>
            <a:ext cx="1045144" cy="1045144"/>
          </a:xfrm>
          <a:prstGeom prst="rect">
            <a:avLst/>
          </a:prstGeom>
        </p:spPr>
      </p:pic>
      <p:sp>
        <p:nvSpPr>
          <p:cNvPr id="6" name="TextBox 5"/>
          <p:cNvSpPr txBox="1"/>
          <p:nvPr/>
        </p:nvSpPr>
        <p:spPr>
          <a:xfrm>
            <a:off x="1785015" y="3756511"/>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03337" y="3791282"/>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607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19974" y="1792070"/>
            <a:ext cx="10542762" cy="4524315"/>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p>
          <a:p>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032801"/>
            <a:ext cx="9520158" cy="2575446"/>
          </a:xfrm>
        </p:spPr>
        <p:txBody>
          <a:bodyPr>
            <a:normAutofit fontScale="90000"/>
          </a:bodyPr>
          <a:lstStyle/>
          <a:p>
            <a:pPr algn="ctr"/>
            <a:r>
              <a:rPr lang="en-US" sz="4000" i="1" dirty="0"/>
              <a:t>Right now our churches are made up of 61% women. Women make up over half the population of most churches, yet they hold less than 10% of the formal leadership roles in the church.</a:t>
            </a:r>
            <a:endParaRPr lang="en-US" sz="4000" i="1" dirty="0"/>
          </a:p>
        </p:txBody>
      </p:sp>
      <p:sp>
        <p:nvSpPr>
          <p:cNvPr id="4" name="TextBox 3"/>
          <p:cNvSpPr txBox="1"/>
          <p:nvPr/>
        </p:nvSpPr>
        <p:spPr>
          <a:xfrm>
            <a:off x="5372424" y="5106223"/>
            <a:ext cx="1825450" cy="369332"/>
          </a:xfrm>
          <a:prstGeom prst="rect">
            <a:avLst/>
          </a:prstGeom>
          <a:noFill/>
        </p:spPr>
        <p:txBody>
          <a:bodyPr wrap="square" rtlCol="0">
            <a:spAutoFit/>
          </a:bodyPr>
          <a:lstStyle/>
          <a:p>
            <a:pPr algn="ctr"/>
            <a:r>
              <a:rPr lang="en-US" dirty="0" smtClean="0"/>
              <a:t>- </a:t>
            </a:r>
            <a:r>
              <a:rPr lang="en-US" dirty="0" err="1" smtClean="0"/>
              <a:t>Kadi</a:t>
            </a:r>
            <a:r>
              <a:rPr lang="en-US" dirty="0" smtClean="0"/>
              <a:t> Cole</a:t>
            </a:r>
            <a:endParaRPr lang="en-US" dirty="0"/>
          </a:p>
        </p:txBody>
      </p:sp>
    </p:spTree>
    <p:extLst>
      <p:ext uri="{BB962C8B-B14F-4D97-AF65-F5344CB8AC3E}">
        <p14:creationId xmlns:p14="http://schemas.microsoft.com/office/powerpoint/2010/main" val="35250009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sz="3600" dirty="0" smtClean="0"/>
              <a:t>“The Sticky Floor” Limitations</a:t>
            </a:r>
            <a:endParaRPr lang="en-US" dirty="0"/>
          </a:p>
        </p:txBody>
      </p:sp>
      <p:sp>
        <p:nvSpPr>
          <p:cNvPr id="4" name="Rectangle 3"/>
          <p:cNvSpPr/>
          <p:nvPr/>
        </p:nvSpPr>
        <p:spPr>
          <a:xfrm>
            <a:off x="1318594" y="2114429"/>
            <a:ext cx="10214645" cy="39914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5071" y="2255631"/>
            <a:ext cx="9757688" cy="5078313"/>
          </a:xfrm>
          <a:prstGeom prst="rect">
            <a:avLst/>
          </a:prstGeom>
          <a:noFill/>
        </p:spPr>
        <p:txBody>
          <a:bodyPr wrap="square" rtlCol="0">
            <a:spAutoFit/>
          </a:bodyPr>
          <a:lstStyle/>
          <a:p>
            <a:pPr marL="742950" indent="-742950">
              <a:buFont typeface="Arial" charset="0"/>
              <a:buChar char="•"/>
            </a:pPr>
            <a:r>
              <a:rPr lang="en-US" sz="2400" dirty="0"/>
              <a:t>Overly </a:t>
            </a:r>
            <a:r>
              <a:rPr lang="en-US" sz="2400" dirty="0" smtClean="0"/>
              <a:t>perfectionistic</a:t>
            </a:r>
          </a:p>
          <a:p>
            <a:pPr marL="742950" indent="-742950">
              <a:buFont typeface="Arial" charset="0"/>
              <a:buChar char="•"/>
            </a:pPr>
            <a:endParaRPr lang="en-US" sz="2400" dirty="0"/>
          </a:p>
          <a:p>
            <a:pPr marL="742950" indent="-742950">
              <a:buFont typeface="Arial" charset="0"/>
              <a:buChar char="•"/>
            </a:pPr>
            <a:r>
              <a:rPr lang="en-US" sz="2400" dirty="0"/>
              <a:t>Feeling like you’re an imposter or a </a:t>
            </a:r>
            <a:r>
              <a:rPr lang="en-US" sz="2400" dirty="0" smtClean="0"/>
              <a:t>fraud</a:t>
            </a:r>
          </a:p>
          <a:p>
            <a:pPr marL="742950" indent="-742950">
              <a:buFont typeface="Arial" charset="0"/>
              <a:buChar char="•"/>
            </a:pPr>
            <a:endParaRPr lang="en-US" sz="2400" dirty="0"/>
          </a:p>
          <a:p>
            <a:pPr marL="742950" indent="-742950">
              <a:buFont typeface="Arial" charset="0"/>
              <a:buChar char="•"/>
            </a:pPr>
            <a:r>
              <a:rPr lang="en-US" sz="2400" dirty="0"/>
              <a:t>Worrying to much about appearance </a:t>
            </a:r>
            <a:endParaRPr lang="en-US" sz="2400" dirty="0" smtClean="0"/>
          </a:p>
          <a:p>
            <a:pPr marL="742950" indent="-742950">
              <a:buFont typeface="Arial" charset="0"/>
              <a:buChar char="•"/>
            </a:pPr>
            <a:endParaRPr lang="en-US" sz="2400" dirty="0"/>
          </a:p>
          <a:p>
            <a:pPr marL="742950" indent="-742950">
              <a:buFont typeface="Arial" charset="0"/>
              <a:buChar char="•"/>
            </a:pPr>
            <a:r>
              <a:rPr lang="en-US" sz="2400" dirty="0"/>
              <a:t>Feeling like people are judging </a:t>
            </a:r>
            <a:r>
              <a:rPr lang="en-US" sz="2400" dirty="0" smtClean="0"/>
              <a:t>you</a:t>
            </a:r>
          </a:p>
          <a:p>
            <a:pPr marL="742950" indent="-742950">
              <a:buFont typeface="Arial" charset="0"/>
              <a:buChar char="•"/>
            </a:pPr>
            <a:endParaRPr lang="en-US" sz="2400" dirty="0"/>
          </a:p>
          <a:p>
            <a:pPr marL="742950" indent="-742950">
              <a:buFont typeface="Arial" charset="0"/>
              <a:buChar char="•"/>
            </a:pPr>
            <a:r>
              <a:rPr lang="en-US" sz="2400" dirty="0"/>
              <a:t>Waiting for someone to notice your performance for fear of appearing boastful or bragging</a:t>
            </a:r>
            <a:endParaRPr lang="en-US" sz="2400" dirty="0" smtClean="0"/>
          </a:p>
          <a:p>
            <a:pPr marL="742950" indent="-742950">
              <a:buFont typeface="+mj-lt"/>
              <a:buAutoNum type="arabicPeriod"/>
            </a:pPr>
            <a:endParaRPr lang="en-US" sz="2800" dirty="0"/>
          </a:p>
          <a:p>
            <a:pPr marL="742950" indent="-742950">
              <a:buFont typeface="+mj-lt"/>
              <a:buAutoNum type="arabicPeriod"/>
            </a:pPr>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106303978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Gallery">
  <a:themeElements>
    <a:clrScheme name="Custom 1">
      <a:dk1>
        <a:srgbClr val="000000"/>
      </a:dk1>
      <a:lt1>
        <a:srgbClr val="FFFFFF"/>
      </a:lt1>
      <a:dk2>
        <a:srgbClr val="454545"/>
      </a:dk2>
      <a:lt2>
        <a:srgbClr val="EDEBE7"/>
      </a:lt2>
      <a:accent1>
        <a:srgbClr val="188C92"/>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20659</TotalTime>
  <Words>626</Words>
  <Application>Microsoft Macintosh PowerPoint</Application>
  <PresentationFormat>Widescreen</PresentationFormat>
  <Paragraphs>135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Avenir Book</vt:lpstr>
      <vt:lpstr>Book Antiqua</vt:lpstr>
      <vt:lpstr>Calibri</vt:lpstr>
      <vt:lpstr>Mangal</vt:lpstr>
      <vt:lpstr>Palatino Linotype</vt:lpstr>
      <vt:lpstr>Arial</vt:lpstr>
      <vt:lpstr>1_Gallery</vt:lpstr>
      <vt:lpstr>PowerPoint Presentation</vt:lpstr>
      <vt:lpstr>Exclusive Offer for Our ChurchSource Channel Webcast Viewers</vt:lpstr>
      <vt:lpstr>Navigate the Minefields and Release the Potential of Women in Your Church</vt:lpstr>
      <vt:lpstr>Leaders in churches across all denominations seem to be struggling with figuring out how to empower women in leadership roles the way they would like. </vt:lpstr>
      <vt:lpstr>Exclusive Offer for Our ChurchSource Channel Webcast Viewers</vt:lpstr>
      <vt:lpstr>There is a big disconnect. How can we bridge the gap? What can men leaders in the church do? What can women do to steward our leadership well? How can we meet in the middle?</vt:lpstr>
      <vt:lpstr>PowerPoint Presentation</vt:lpstr>
      <vt:lpstr>Right now our churches are made up of 61% women. Women make up over half the population of most churches, yet they hold less than 10% of the formal leadership roles in the church.</vt:lpstr>
      <vt:lpstr>“The Sticky Floor” Limitations</vt:lpstr>
      <vt:lpstr>Men who are leading in the church are really the ones who hold the keys to the leadership doors that could be unlocked for the women in their church.</vt:lpstr>
      <vt:lpstr>Developing Female Leaders: Navigate the Minefields and Release the Potential of Women in Your Church</vt:lpstr>
      <vt:lpstr>PowerPoint Presentation</vt:lpstr>
      <vt:lpstr>This is a gray issue in Scripture. If it were black and white, there would be no controversy about it. We each need to do the hard work of studying Scripture and deciding where we land on the issue.</vt:lpstr>
      <vt:lpstr>Our culture is demanding we pay attention to this topic.</vt:lpstr>
      <vt:lpstr>Right now, in church work, women earn 72% of what men work for the exact same job in the exact same role.</vt:lpstr>
      <vt:lpstr>God designed the church to set the moral standard, not respond to external pressure to have a higher moral standard.</vt:lpstr>
      <vt:lpstr>Less awkwardness. More freedom.</vt:lpstr>
      <vt:lpstr>Who is this book for?</vt:lpstr>
      <vt:lpstr>PowerPoint Presentation</vt:lpstr>
      <vt:lpstr>Exclusive Offer for Our ChurchSource Channel Webcast Viewers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ChurchSource Video Podcast Proposal</dc:title>
  <dc:creator>Wolfe, Caren</dc:creator>
  <cp:lastModifiedBy>Kuo, David</cp:lastModifiedBy>
  <cp:revision>105</cp:revision>
  <cp:lastPrinted>2019-01-10T19:26:51Z</cp:lastPrinted>
  <dcterms:created xsi:type="dcterms:W3CDTF">2018-12-07T16:16:17Z</dcterms:created>
  <dcterms:modified xsi:type="dcterms:W3CDTF">2019-02-25T22:39:06Z</dcterms:modified>
</cp:coreProperties>
</file>