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2"/>
  </p:notesMasterIdLst>
  <p:sldIdLst>
    <p:sldId id="256" r:id="rId2"/>
    <p:sldId id="265" r:id="rId3"/>
    <p:sldId id="264" r:id="rId4"/>
    <p:sldId id="267" r:id="rId5"/>
    <p:sldId id="291" r:id="rId6"/>
    <p:sldId id="277" r:id="rId7"/>
    <p:sldId id="290" r:id="rId8"/>
    <p:sldId id="293" r:id="rId9"/>
    <p:sldId id="270" r:id="rId10"/>
    <p:sldId id="294" r:id="rId11"/>
    <p:sldId id="269" r:id="rId12"/>
    <p:sldId id="296" r:id="rId13"/>
    <p:sldId id="295" r:id="rId14"/>
    <p:sldId id="297" r:id="rId15"/>
    <p:sldId id="298" r:id="rId16"/>
    <p:sldId id="299" r:id="rId17"/>
    <p:sldId id="300" r:id="rId18"/>
    <p:sldId id="301" r:id="rId19"/>
    <p:sldId id="302" r:id="rId20"/>
    <p:sldId id="288" r:id="rId21"/>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9" autoAdjust="0"/>
    <p:restoredTop sz="94663"/>
  </p:normalViewPr>
  <p:slideViewPr>
    <p:cSldViewPr snapToGrid="0">
      <p:cViewPr varScale="1">
        <p:scale>
          <a:sx n="130" d="100"/>
          <a:sy n="130" d="100"/>
        </p:scale>
        <p:origin x="28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406AECC4-563E-0F40-8EFC-A10BFDCEB390}" type="datetimeFigureOut">
              <a:rPr lang="en-US" smtClean="0"/>
              <a:t>2/18/19</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D65AE2DF-2144-7047-B121-CC70E33A1E25}" type="slidenum">
              <a:rPr lang="en-US" smtClean="0"/>
              <a:t>‹#›</a:t>
            </a:fld>
            <a:endParaRPr lang="en-US"/>
          </a:p>
        </p:txBody>
      </p:sp>
    </p:spTree>
    <p:extLst>
      <p:ext uri="{BB962C8B-B14F-4D97-AF65-F5344CB8AC3E}">
        <p14:creationId xmlns:p14="http://schemas.microsoft.com/office/powerpoint/2010/main" val="638465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0:00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a:t>
            </a:fld>
            <a:endParaRPr lang="en-US"/>
          </a:p>
        </p:txBody>
      </p:sp>
    </p:spTree>
    <p:extLst>
      <p:ext uri="{BB962C8B-B14F-4D97-AF65-F5344CB8AC3E}">
        <p14:creationId xmlns:p14="http://schemas.microsoft.com/office/powerpoint/2010/main" val="2066505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1:00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a:t>
            </a:fld>
            <a:endParaRPr lang="en-US"/>
          </a:p>
        </p:txBody>
      </p:sp>
    </p:spTree>
    <p:extLst>
      <p:ext uri="{BB962C8B-B14F-4D97-AF65-F5344CB8AC3E}">
        <p14:creationId xmlns:p14="http://schemas.microsoft.com/office/powerpoint/2010/main" val="114439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Start at </a:t>
            </a:r>
            <a:r>
              <a:rPr lang="en-US" dirty="0" smtClean="0"/>
              <a:t>3:07</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3</a:t>
            </a:fld>
            <a:endParaRPr lang="en-US"/>
          </a:p>
        </p:txBody>
      </p:sp>
    </p:spTree>
    <p:extLst>
      <p:ext uri="{BB962C8B-B14F-4D97-AF65-F5344CB8AC3E}">
        <p14:creationId xmlns:p14="http://schemas.microsoft.com/office/powerpoint/2010/main" val="18555428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4:13</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4</a:t>
            </a:fld>
            <a:endParaRPr lang="en-US"/>
          </a:p>
        </p:txBody>
      </p:sp>
    </p:spTree>
    <p:extLst>
      <p:ext uri="{BB962C8B-B14F-4D97-AF65-F5344CB8AC3E}">
        <p14:creationId xmlns:p14="http://schemas.microsoft.com/office/powerpoint/2010/main" val="9027574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5:30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5</a:t>
            </a:fld>
            <a:endParaRPr lang="en-US"/>
          </a:p>
        </p:txBody>
      </p:sp>
    </p:spTree>
    <p:extLst>
      <p:ext uri="{BB962C8B-B14F-4D97-AF65-F5344CB8AC3E}">
        <p14:creationId xmlns:p14="http://schemas.microsoft.com/office/powerpoint/2010/main" val="1349602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t>
            </a:r>
            <a:r>
              <a:rPr lang="en-US" dirty="0" smtClean="0"/>
              <a:t>10:00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6</a:t>
            </a:fld>
            <a:endParaRPr lang="en-US"/>
          </a:p>
        </p:txBody>
      </p:sp>
    </p:spTree>
    <p:extLst>
      <p:ext uri="{BB962C8B-B14F-4D97-AF65-F5344CB8AC3E}">
        <p14:creationId xmlns:p14="http://schemas.microsoft.com/office/powerpoint/2010/main" val="92536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12:40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7</a:t>
            </a:fld>
            <a:endParaRPr lang="en-US"/>
          </a:p>
        </p:txBody>
      </p:sp>
    </p:spTree>
    <p:extLst>
      <p:ext uri="{BB962C8B-B14F-4D97-AF65-F5344CB8AC3E}">
        <p14:creationId xmlns:p14="http://schemas.microsoft.com/office/powerpoint/2010/main" val="1985621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r>
            <a:r>
              <a:rPr lang="en-US" dirty="0" smtClean="0"/>
              <a:t>at</a:t>
            </a:r>
            <a:r>
              <a:rPr lang="en-US" baseline="0" dirty="0" smtClean="0"/>
              <a:t> 13:40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8</a:t>
            </a:fld>
            <a:endParaRPr lang="en-US"/>
          </a:p>
        </p:txBody>
      </p:sp>
    </p:spTree>
    <p:extLst>
      <p:ext uri="{BB962C8B-B14F-4D97-AF65-F5344CB8AC3E}">
        <p14:creationId xmlns:p14="http://schemas.microsoft.com/office/powerpoint/2010/main" val="1709131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14:57</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9</a:t>
            </a:fld>
            <a:endParaRPr lang="en-US"/>
          </a:p>
        </p:txBody>
      </p:sp>
    </p:spTree>
    <p:extLst>
      <p:ext uri="{BB962C8B-B14F-4D97-AF65-F5344CB8AC3E}">
        <p14:creationId xmlns:p14="http://schemas.microsoft.com/office/powerpoint/2010/main" val="14541622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r>
            <a:r>
              <a:rPr lang="en-US" dirty="0" smtClean="0"/>
              <a:t>at</a:t>
            </a:r>
            <a:r>
              <a:rPr lang="en-US" baseline="0" dirty="0" smtClean="0"/>
              <a:t> 16:30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10</a:t>
            </a:fld>
            <a:endParaRPr lang="en-US"/>
          </a:p>
        </p:txBody>
      </p:sp>
    </p:spTree>
    <p:extLst>
      <p:ext uri="{BB962C8B-B14F-4D97-AF65-F5344CB8AC3E}">
        <p14:creationId xmlns:p14="http://schemas.microsoft.com/office/powerpoint/2010/main" val="17560875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17:30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11</a:t>
            </a:fld>
            <a:endParaRPr lang="en-US"/>
          </a:p>
        </p:txBody>
      </p:sp>
    </p:spTree>
    <p:extLst>
      <p:ext uri="{BB962C8B-B14F-4D97-AF65-F5344CB8AC3E}">
        <p14:creationId xmlns:p14="http://schemas.microsoft.com/office/powerpoint/2010/main" val="1256517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19:30</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12</a:t>
            </a:fld>
            <a:endParaRPr lang="en-US"/>
          </a:p>
        </p:txBody>
      </p:sp>
    </p:spTree>
    <p:extLst>
      <p:ext uri="{BB962C8B-B14F-4D97-AF65-F5344CB8AC3E}">
        <p14:creationId xmlns:p14="http://schemas.microsoft.com/office/powerpoint/2010/main" val="465211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r>
            <a:r>
              <a:rPr lang="en-US" dirty="0" smtClean="0"/>
              <a:t>at</a:t>
            </a:r>
            <a:r>
              <a:rPr lang="en-US" baseline="0" dirty="0" smtClean="0"/>
              <a:t> 20:39</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13</a:t>
            </a:fld>
            <a:endParaRPr lang="en-US"/>
          </a:p>
        </p:txBody>
      </p:sp>
    </p:spTree>
    <p:extLst>
      <p:ext uri="{BB962C8B-B14F-4D97-AF65-F5344CB8AC3E}">
        <p14:creationId xmlns:p14="http://schemas.microsoft.com/office/powerpoint/2010/main" val="12748557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r>
            <a:r>
              <a:rPr lang="en-US" dirty="0" smtClean="0"/>
              <a:t>at</a:t>
            </a:r>
            <a:r>
              <a:rPr lang="en-US" baseline="0" dirty="0" smtClean="0"/>
              <a:t> 22:43</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14</a:t>
            </a:fld>
            <a:endParaRPr lang="en-US"/>
          </a:p>
        </p:txBody>
      </p:sp>
    </p:spTree>
    <p:extLst>
      <p:ext uri="{BB962C8B-B14F-4D97-AF65-F5344CB8AC3E}">
        <p14:creationId xmlns:p14="http://schemas.microsoft.com/office/powerpoint/2010/main" val="2882332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r>
            <a:r>
              <a:rPr lang="en-US" dirty="0" smtClean="0"/>
              <a:t>at</a:t>
            </a:r>
            <a:r>
              <a:rPr lang="en-US" baseline="0" dirty="0" smtClean="0"/>
              <a:t> 24:27</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15</a:t>
            </a:fld>
            <a:endParaRPr lang="en-US"/>
          </a:p>
        </p:txBody>
      </p:sp>
    </p:spTree>
    <p:extLst>
      <p:ext uri="{BB962C8B-B14F-4D97-AF65-F5344CB8AC3E}">
        <p14:creationId xmlns:p14="http://schemas.microsoft.com/office/powerpoint/2010/main" val="1367717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r>
            <a:r>
              <a:rPr lang="en-US" dirty="0" smtClean="0"/>
              <a:t>at</a:t>
            </a:r>
            <a:r>
              <a:rPr lang="en-US" baseline="0" dirty="0" smtClean="0"/>
              <a:t> 25:29</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16</a:t>
            </a:fld>
            <a:endParaRPr lang="en-US"/>
          </a:p>
        </p:txBody>
      </p:sp>
    </p:spTree>
    <p:extLst>
      <p:ext uri="{BB962C8B-B14F-4D97-AF65-F5344CB8AC3E}">
        <p14:creationId xmlns:p14="http://schemas.microsoft.com/office/powerpoint/2010/main" val="15755795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 </a:t>
            </a:r>
            <a:r>
              <a:rPr lang="en-US" dirty="0" smtClean="0"/>
              <a:t>at</a:t>
            </a:r>
            <a:r>
              <a:rPr lang="en-US" baseline="0" dirty="0" smtClean="0"/>
              <a:t> 27:27</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17</a:t>
            </a:fld>
            <a:endParaRPr lang="en-US"/>
          </a:p>
        </p:txBody>
      </p:sp>
    </p:spTree>
    <p:extLst>
      <p:ext uri="{BB962C8B-B14F-4D97-AF65-F5344CB8AC3E}">
        <p14:creationId xmlns:p14="http://schemas.microsoft.com/office/powerpoint/2010/main" val="13103029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27:56</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18</a:t>
            </a:fld>
            <a:endParaRPr lang="en-US"/>
          </a:p>
        </p:txBody>
      </p:sp>
    </p:spTree>
    <p:extLst>
      <p:ext uri="{BB962C8B-B14F-4D97-AF65-F5344CB8AC3E}">
        <p14:creationId xmlns:p14="http://schemas.microsoft.com/office/powerpoint/2010/main" val="107193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31:31</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19</a:t>
            </a:fld>
            <a:endParaRPr lang="en-US"/>
          </a:p>
        </p:txBody>
      </p:sp>
    </p:spTree>
    <p:extLst>
      <p:ext uri="{BB962C8B-B14F-4D97-AF65-F5344CB8AC3E}">
        <p14:creationId xmlns:p14="http://schemas.microsoft.com/office/powerpoint/2010/main" val="2024726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32:05</a:t>
            </a:r>
            <a:endParaRPr lang="en-US" dirty="0"/>
          </a:p>
        </p:txBody>
      </p:sp>
      <p:sp>
        <p:nvSpPr>
          <p:cNvPr id="4" name="Slide Number Placeholder 3"/>
          <p:cNvSpPr>
            <a:spLocks noGrp="1"/>
          </p:cNvSpPr>
          <p:nvPr>
            <p:ph type="sldNum" sz="quarter" idx="10"/>
          </p:nvPr>
        </p:nvSpPr>
        <p:spPr/>
        <p:txBody>
          <a:bodyPr/>
          <a:lstStyle/>
          <a:p>
            <a:fld id="{D65AE2DF-2144-7047-B121-CC70E33A1E25}" type="slidenum">
              <a:rPr lang="en-US" smtClean="0"/>
              <a:t>20</a:t>
            </a:fld>
            <a:endParaRPr lang="en-US"/>
          </a:p>
        </p:txBody>
      </p:sp>
    </p:spTree>
    <p:extLst>
      <p:ext uri="{BB962C8B-B14F-4D97-AF65-F5344CB8AC3E}">
        <p14:creationId xmlns:p14="http://schemas.microsoft.com/office/powerpoint/2010/main" val="1239702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3105" y="802298"/>
            <a:ext cx="8561747"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93106" y="3531204"/>
            <a:ext cx="8561746"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423BF71-38B7-8642-BFCE-EDAE9BD0CBAF}" type="datetimeFigureOut">
              <a:rPr lang="en-US" dirty="0"/>
              <a:t>2/18/19</a:t>
            </a:fld>
            <a:endParaRPr lang="en-US" dirty="0"/>
          </a:p>
        </p:txBody>
      </p:sp>
      <p:sp>
        <p:nvSpPr>
          <p:cNvPr id="5" name="Footer Placeholder 4"/>
          <p:cNvSpPr>
            <a:spLocks noGrp="1"/>
          </p:cNvSpPr>
          <p:nvPr>
            <p:ph type="ftr" sz="quarter" idx="11"/>
          </p:nvPr>
        </p:nvSpPr>
        <p:spPr>
          <a:xfrm>
            <a:off x="2493105" y="329307"/>
            <a:ext cx="4897310"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8" name="Straight Connector 7"/>
          <p:cNvCxnSpPr/>
          <p:nvPr/>
        </p:nvCxnSpPr>
        <p:spPr>
          <a:xfrm>
            <a:off x="2334637" y="798973"/>
            <a:ext cx="0" cy="2544756"/>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10996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981CDE-9BE7-C544-8ACB-7077DFC4270F}" type="datetimeFigureOut">
              <a:rPr lang="en-US" dirty="0"/>
              <a:t>2/18/19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4600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34813" y="1756130"/>
            <a:ext cx="8562580"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534695" y="3806195"/>
            <a:ext cx="8549990"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55BA285-9698-1B45-8319-D90A8C63F150}" type="datetimeFigureOut">
              <a:rPr lang="en-US" dirty="0"/>
              <a:t>2/18/19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284510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15433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889"/>
            <a:ext cx="952015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534695" y="2010878"/>
            <a:ext cx="4608576" cy="343814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54793" y="2017343"/>
            <a:ext cx="4604130"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86CD42-43FF-B740-998F-DCC3802C4CE3}" type="datetimeFigureOut">
              <a:rPr lang="en-US" dirty="0"/>
              <a:t>2/18/19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84397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34695" y="804163"/>
            <a:ext cx="9520157"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34695" y="2019549"/>
            <a:ext cx="4608576"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1534695" y="2824269"/>
            <a:ext cx="4608576" cy="264445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454791" y="2023003"/>
            <a:ext cx="4608576"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54792" y="2821491"/>
            <a:ext cx="4608576"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EA0FFBD-2EE4-8547-BBAE-A1AC91C8D77E}" type="datetimeFigureOut">
              <a:rPr lang="en-US" dirty="0"/>
              <a:t>2/18/19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11" name="Straight Connector 10"/>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40808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55A2352-D7AC-F242-9256-A4477BCBF354}" type="datetimeFigureOut">
              <a:rPr lang="en-US" dirty="0"/>
              <a:t>2/18/19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7" name="Straight Connector 6"/>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9972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FCFC6A-9AE6-404D-9FDD-168B477B9C90}" type="datetimeFigureOut">
              <a:rPr lang="en-US" dirty="0"/>
              <a:t>2/18/19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1649518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34642" y="798973"/>
            <a:ext cx="3183128"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34695" y="3205491"/>
            <a:ext cx="3184989"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1CFCDFD-B4CF-A241-8D71-E814B10BEAF4}" type="datetimeFigureOut">
              <a:rPr lang="en-US" dirty="0"/>
              <a:t>2/18/19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9" name="Straight Connector 8"/>
          <p:cNvCxnSpPr/>
          <p:nvPr/>
        </p:nvCxnSpPr>
        <p:spPr>
          <a:xfrm>
            <a:off x="1371687" y="798973"/>
            <a:ext cx="0" cy="2247117"/>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822880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B025CB-9D18-264E-A945-2D020344C9DA}" type="datetimeFigureOut">
              <a:rPr lang="en-US" dirty="0"/>
              <a:t>2/18/19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8" name="Straight Connector 7"/>
          <p:cNvCxnSpPr/>
          <p:nvPr/>
        </p:nvCxnSpPr>
        <p:spPr>
          <a:xfrm>
            <a:off x="1371687" y="798973"/>
            <a:ext cx="0" cy="1067168"/>
          </a:xfrm>
          <a:prstGeom prst="line">
            <a:avLst/>
          </a:prstGeom>
          <a:ln w="38100" cmpd="sng">
            <a:solidFill>
              <a:schemeClr val="accent1"/>
            </a:solidFill>
            <a:prstDash val="solid"/>
            <a:tailEnd type="none"/>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088471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1"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Placeholder 1"/>
          <p:cNvSpPr>
            <a:spLocks noGrp="1"/>
          </p:cNvSpPr>
          <p:nvPr>
            <p:ph type="title"/>
          </p:nvPr>
        </p:nvSpPr>
        <p:spPr>
          <a:xfrm>
            <a:off x="1534696" y="804519"/>
            <a:ext cx="9520158" cy="1049235"/>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534696" y="2015732"/>
            <a:ext cx="9520158"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CD8A92E-5FF9-8143-81B3-CCB531513398}" type="datetimeFigureOut">
              <a:rPr lang="en-US" dirty="0"/>
              <a:t>2/18/19</a:t>
            </a:fld>
            <a:endParaRPr lang="en-US" dirty="0"/>
          </a:p>
        </p:txBody>
      </p:sp>
      <p:sp>
        <p:nvSpPr>
          <p:cNvPr id="5" name="Footer Placeholder 4"/>
          <p:cNvSpPr>
            <a:spLocks noGrp="1"/>
          </p:cNvSpPr>
          <p:nvPr>
            <p:ph type="ftr" sz="quarter" idx="3"/>
          </p:nvPr>
        </p:nvSpPr>
        <p:spPr>
          <a:xfrm>
            <a:off x="1534695" y="329307"/>
            <a:ext cx="5855719"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sp>
        <p:nvSpPr>
          <p:cNvPr id="13" name="Rectangle 12"/>
          <p:cNvSpPr/>
          <p:nvPr userDrawn="1"/>
        </p:nvSpPr>
        <p:spPr>
          <a:xfrm>
            <a:off x="0" y="6436426"/>
            <a:ext cx="12192000" cy="4215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42117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70" r:id="rId9"/>
  </p:sldLayoutIdLst>
  <p:hf sldNum="0" hdr="0" ftr="0" dt="0"/>
  <p:txStyles>
    <p:title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churchsource.com/products/developing-female-leaders-navigate-the-minefields-and-release-the-potential-of-women-in-your-church?utm_source=on24webcast&amp;utm_medium=slides&amp;utm_campaign=cs-cs20190226_kadicolewebinarpresentation" TargetMode="External"/><Relationship Id="rId4" Type="http://schemas.openxmlformats.org/officeDocument/2006/relationships/image" Target="../media/image4.pn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churchsource.com/products/developing-female-leaders-navigate-the-minefields-and-release-the-potential-of-women-in-your-church?utm_source=on24webcast&amp;utm_medium=slides&amp;utm_campaign=cs-cs20190226_kadicolewebinarpresentation" TargetMode="External"/><Relationship Id="rId4" Type="http://schemas.openxmlformats.org/officeDocument/2006/relationships/image" Target="../media/image4.pn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image" Target="../media/image3.jpg"/><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hyperlink" Target="https://churchsource.com/products/developing-female-leaders-navigate-the-minefields-and-release-the-potential-of-women-in-your-church?utm_source=on24webcast&amp;utm_medium=slides&amp;utm_campaign=cs-cs20190226_kadicolewebinarpresentation" TargetMode="External"/><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https://blog.churchsource.com/webcast-3-kadi-cole-free-resources/?utm_source=on24webcast&amp;utm_medium=slides&amp;utm_campaign=cs-cs20190226_kadicolewebinarpresentation" TargetMode="External"/><Relationship Id="rId5" Type="http://schemas.openxmlformats.org/officeDocument/2006/relationships/image" Target="../media/image6.jpg"/><Relationship Id="rId6"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hyperlink" Target="https://churchsource.com/products/developing-female-leaders-navigate-the-minefields-and-release-the-potential-of-women-in-your-church?utm_source=on24webcast&amp;utm_medium=slides&amp;utm_campaign=cs-cs20190226_kadicolewebinarpresentation" TargetMode="External"/><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4" Type="http://schemas.openxmlformats.org/officeDocument/2006/relationships/hyperlink" Target="https://blog.churchsource.com/webcast-3-kadi-cole-free-resources/?utm_source=on24webcast&amp;utm_medium=slides&amp;utm_campaign=cs-cs20190226_kadicolewebinarpresentation" TargetMode="External"/><Relationship Id="rId5" Type="http://schemas.openxmlformats.org/officeDocument/2006/relationships/image" Target="../media/image6.jpg"/><Relationship Id="rId6" Type="http://schemas.openxmlformats.org/officeDocument/2006/relationships/image" Target="../media/image7.png"/><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hyperlink" Target="https://churchsource.com/products/developing-female-leaders-navigate-the-minefields-and-release-the-potential-of-women-in-your-church?utm_source=on24webcast&amp;utm_medium=slides&amp;utm_campaign=cs-cs20190226_kadicolewebinarpresentation" TargetMode="External"/><Relationship Id="rId4" Type="http://schemas.openxmlformats.org/officeDocument/2006/relationships/image" Target="../media/image4.png"/><Relationship Id="rId5"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1814512" y="3655479"/>
            <a:ext cx="8562975" cy="977900"/>
          </a:xfrm>
        </p:spPr>
        <p:txBody>
          <a:bodyPr>
            <a:normAutofit/>
          </a:bodyPr>
          <a:lstStyle/>
          <a:p>
            <a:pPr marL="0" indent="0" algn="ctr">
              <a:buNone/>
            </a:pPr>
            <a:r>
              <a:rPr lang="en-US" sz="3200" dirty="0" smtClean="0">
                <a:solidFill>
                  <a:schemeClr val="tx2"/>
                </a:solidFill>
              </a:rPr>
              <a:t>Welcome!</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1989144" y="1356862"/>
            <a:ext cx="8213712" cy="2072138"/>
          </a:xfrm>
          <a:prstGeom prst="rect">
            <a:avLst/>
          </a:prstGeom>
        </p:spPr>
      </p:pic>
      <p:sp>
        <p:nvSpPr>
          <p:cNvPr id="5" name="Rectangle 4"/>
          <p:cNvSpPr/>
          <p:nvPr/>
        </p:nvSpPr>
        <p:spPr>
          <a:xfrm>
            <a:off x="1677276" y="4655436"/>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57712" y="4530498"/>
            <a:ext cx="1045144" cy="1045144"/>
          </a:xfrm>
          <a:prstGeom prst="rect">
            <a:avLst/>
          </a:prstGeom>
        </p:spPr>
      </p:pic>
      <p:sp>
        <p:nvSpPr>
          <p:cNvPr id="6" name="TextBox 5"/>
          <p:cNvSpPr txBox="1"/>
          <p:nvPr/>
        </p:nvSpPr>
        <p:spPr>
          <a:xfrm>
            <a:off x="1814512" y="4729904"/>
            <a:ext cx="6030077"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Join the conversation by opening </a:t>
            </a:r>
            <a:r>
              <a:rPr lang="en-US" b="1" smtClean="0">
                <a:solidFill>
                  <a:schemeClr val="bg1"/>
                </a:solidFill>
                <a:latin typeface="Avenir Book" charset="0"/>
                <a:ea typeface="Avenir Book" charset="0"/>
                <a:cs typeface="Avenir Book" charset="0"/>
              </a:rPr>
              <a:t>the “Group Chat” </a:t>
            </a:r>
            <a:r>
              <a:rPr lang="en-US" b="1" dirty="0" smtClean="0">
                <a:solidFill>
                  <a:schemeClr val="bg1"/>
                </a:solidFill>
                <a:latin typeface="Avenir Book" charset="0"/>
                <a:ea typeface="Avenir Book" charset="0"/>
                <a:cs typeface="Avenir Book" charset="0"/>
              </a:rPr>
              <a:t>widget in the dashboard.</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32834" y="4764675"/>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386852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p:txBody>
          <a:bodyPr>
            <a:normAutofit fontScale="90000"/>
          </a:bodyPr>
          <a:lstStyle/>
          <a:p>
            <a:r>
              <a:rPr lang="en-US" sz="4000" dirty="0"/>
              <a:t>Exclusive Offer for </a:t>
            </a:r>
            <a:r>
              <a:rPr lang="en-US" sz="4000" dirty="0" smtClean="0"/>
              <a:t>Our</a:t>
            </a:r>
            <a:br>
              <a:rPr lang="en-US" sz="4000" dirty="0" smtClean="0"/>
            </a:br>
            <a:r>
              <a:rPr lang="en-US" sz="4000" dirty="0" err="1" smtClean="0"/>
              <a:t>ChurchSource</a:t>
            </a:r>
            <a:r>
              <a:rPr lang="en-US" sz="4000" dirty="0" smtClean="0"/>
              <a:t> </a:t>
            </a:r>
            <a:r>
              <a:rPr lang="en-US" sz="4000" dirty="0"/>
              <a:t>Channel Webcast Viewers</a:t>
            </a:r>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82635" y="2719729"/>
            <a:ext cx="1814478" cy="3296302"/>
          </a:xfrm>
        </p:spPr>
      </p:pic>
      <p:sp>
        <p:nvSpPr>
          <p:cNvPr id="6" name="Title 1">
            <a:extLst>
              <a:ext uri="{FF2B5EF4-FFF2-40B4-BE49-F238E27FC236}">
                <a16:creationId xmlns:a16="http://schemas.microsoft.com/office/drawing/2014/main" xmlns="" id="{413EA81C-6BE0-410A-8506-2EBBD50FB323}"/>
              </a:ext>
            </a:extLst>
          </p:cNvPr>
          <p:cNvSpPr txBox="1">
            <a:spLocks/>
          </p:cNvSpPr>
          <p:nvPr/>
        </p:nvSpPr>
        <p:spPr>
          <a:xfrm>
            <a:off x="6053997" y="2228599"/>
            <a:ext cx="5000857" cy="93811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r>
              <a:rPr lang="en-US" sz="2400" i="1" dirty="0" smtClean="0"/>
              <a:t>Developing Female Leaders</a:t>
            </a:r>
            <a:endParaRPr lang="en-US" sz="2400" i="1" dirty="0" smtClean="0"/>
          </a:p>
          <a:p>
            <a:r>
              <a:rPr lang="en-US" sz="2100" dirty="0" smtClean="0"/>
              <a:t>By </a:t>
            </a:r>
            <a:r>
              <a:rPr lang="en-US" sz="2100" dirty="0" err="1" smtClean="0"/>
              <a:t>Kadi</a:t>
            </a:r>
            <a:r>
              <a:rPr lang="en-US" sz="2100" dirty="0" smtClean="0"/>
              <a:t> Cole</a:t>
            </a:r>
            <a:endParaRPr lang="en-US" sz="2100" dirty="0" smtClean="0"/>
          </a:p>
        </p:txBody>
      </p:sp>
      <p:sp>
        <p:nvSpPr>
          <p:cNvPr id="7" name="24-Point Star 6"/>
          <p:cNvSpPr/>
          <p:nvPr/>
        </p:nvSpPr>
        <p:spPr>
          <a:xfrm>
            <a:off x="2017187" y="2010120"/>
            <a:ext cx="1717220" cy="1717220"/>
          </a:xfrm>
          <a:prstGeom prst="star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TextBox 7"/>
          <p:cNvSpPr txBox="1"/>
          <p:nvPr/>
        </p:nvSpPr>
        <p:spPr>
          <a:xfrm>
            <a:off x="2283842" y="2454870"/>
            <a:ext cx="1212485" cy="956031"/>
          </a:xfrm>
          <a:prstGeom prst="rect">
            <a:avLst/>
          </a:prstGeom>
          <a:noFill/>
        </p:spPr>
        <p:txBody>
          <a:bodyPr wrap="square" rtlCol="0">
            <a:spAutoFit/>
          </a:bodyPr>
          <a:lstStyle/>
          <a:p>
            <a:pPr algn="ctr">
              <a:lnSpc>
                <a:spcPts val="3300"/>
              </a:lnSpc>
            </a:pPr>
            <a:r>
              <a:rPr lang="en-US" sz="3200" b="1" dirty="0" smtClean="0">
                <a:solidFill>
                  <a:schemeClr val="bg1"/>
                </a:solidFill>
                <a:latin typeface="Avenir Book" charset="0"/>
                <a:ea typeface="Avenir Book" charset="0"/>
                <a:cs typeface="Avenir Book" charset="0"/>
              </a:rPr>
              <a:t>40%</a:t>
            </a:r>
          </a:p>
          <a:p>
            <a:pPr algn="ctr">
              <a:lnSpc>
                <a:spcPts val="3300"/>
              </a:lnSpc>
            </a:pPr>
            <a:r>
              <a:rPr lang="en-US" sz="3200" b="1" dirty="0" smtClean="0">
                <a:solidFill>
                  <a:schemeClr val="bg1"/>
                </a:solidFill>
                <a:latin typeface="Avenir Book" charset="0"/>
                <a:ea typeface="Avenir Book" charset="0"/>
                <a:cs typeface="Avenir Book" charset="0"/>
              </a:rPr>
              <a:t>OFF</a:t>
            </a:r>
            <a:endParaRPr lang="en-US" sz="3200" b="1" dirty="0">
              <a:solidFill>
                <a:schemeClr val="bg1"/>
              </a:solidFill>
              <a:latin typeface="Avenir Book" charset="0"/>
              <a:ea typeface="Avenir Book" charset="0"/>
              <a:cs typeface="Avenir Book" charset="0"/>
            </a:endParaRPr>
          </a:p>
        </p:txBody>
      </p:sp>
      <p:sp>
        <p:nvSpPr>
          <p:cNvPr id="9" name="TextBox 8"/>
          <p:cNvSpPr txBox="1"/>
          <p:nvPr/>
        </p:nvSpPr>
        <p:spPr>
          <a:xfrm>
            <a:off x="6053997" y="3629216"/>
            <a:ext cx="4562668" cy="738664"/>
          </a:xfrm>
          <a:prstGeom prst="rect">
            <a:avLst/>
          </a:prstGeom>
          <a:noFill/>
        </p:spPr>
        <p:txBody>
          <a:bodyPr wrap="square" rtlCol="0">
            <a:spAutoFit/>
          </a:bodyPr>
          <a:lstStyle/>
          <a:p>
            <a:r>
              <a:rPr lang="en-US" sz="2400" dirty="0" smtClean="0"/>
              <a:t>Book</a:t>
            </a:r>
            <a:endParaRPr lang="en-US" sz="2400" dirty="0" smtClean="0"/>
          </a:p>
          <a:p>
            <a:r>
              <a:rPr lang="en-US" strike="sngStrike" dirty="0" smtClean="0">
                <a:latin typeface="Avenir Book" charset="0"/>
                <a:ea typeface="Avenir Book" charset="0"/>
                <a:cs typeface="Avenir Book" charset="0"/>
              </a:rPr>
              <a:t>$18.99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$11.40</a:t>
            </a:r>
            <a:endParaRPr lang="en-US" dirty="0" smtClean="0"/>
          </a:p>
        </p:txBody>
      </p:sp>
      <p:cxnSp>
        <p:nvCxnSpPr>
          <p:cNvPr id="13" name="Straight Connector 12"/>
          <p:cNvCxnSpPr/>
          <p:nvPr/>
        </p:nvCxnSpPr>
        <p:spPr>
          <a:xfrm>
            <a:off x="6121667" y="3080084"/>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Rectangle 14"/>
          <p:cNvSpPr/>
          <p:nvPr/>
        </p:nvSpPr>
        <p:spPr>
          <a:xfrm>
            <a:off x="5957016" y="5076829"/>
            <a:ext cx="5275666" cy="646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3"/>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896" y="4923384"/>
            <a:ext cx="908965" cy="908965"/>
          </a:xfrm>
          <a:prstGeom prst="rect">
            <a:avLst/>
          </a:prstGeom>
        </p:spPr>
      </p:pic>
      <p:sp>
        <p:nvSpPr>
          <p:cNvPr id="16" name="TextBox 15"/>
          <p:cNvSpPr txBox="1"/>
          <p:nvPr/>
        </p:nvSpPr>
        <p:spPr>
          <a:xfrm>
            <a:off x="7132320" y="5096079"/>
            <a:ext cx="3912909"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Click on the links in the</a:t>
            </a:r>
            <a:br>
              <a:rPr lang="en-US" b="1" dirty="0" smtClean="0">
                <a:solidFill>
                  <a:schemeClr val="bg1"/>
                </a:solidFill>
                <a:latin typeface="Avenir Book" charset="0"/>
                <a:ea typeface="Avenir Book" charset="0"/>
                <a:cs typeface="Avenir Book" charset="0"/>
              </a:rPr>
            </a:br>
            <a:r>
              <a:rPr lang="en-US" b="1" dirty="0" smtClean="0">
                <a:solidFill>
                  <a:schemeClr val="bg1"/>
                </a:solidFill>
                <a:latin typeface="Avenir Book" charset="0"/>
                <a:ea typeface="Avenir Book" charset="0"/>
                <a:cs typeface="Avenir Book" charset="0"/>
              </a:rPr>
              <a:t>“Resource List” widget to purchase.</a:t>
            </a:r>
            <a:endParaRPr lang="en-US" b="1"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10355310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34902" y="2750685"/>
            <a:ext cx="9520158" cy="1049235"/>
          </a:xfrm>
        </p:spPr>
        <p:txBody>
          <a:bodyPr>
            <a:normAutofit fontScale="90000"/>
          </a:bodyPr>
          <a:lstStyle/>
          <a:p>
            <a:pPr algn="ctr"/>
            <a:r>
              <a:rPr lang="en-US" sz="4000" i="1" dirty="0"/>
              <a:t>Navigate the Minefields and Release the Potential of Women in Your Church</a:t>
            </a:r>
            <a:endParaRPr lang="en-US" sz="4000" i="1" dirty="0"/>
          </a:p>
        </p:txBody>
      </p:sp>
    </p:spTree>
    <p:extLst>
      <p:ext uri="{BB962C8B-B14F-4D97-AF65-F5344CB8AC3E}">
        <p14:creationId xmlns:p14="http://schemas.microsoft.com/office/powerpoint/2010/main" val="1410877811"/>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000310" y="2254187"/>
            <a:ext cx="105500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15238" y="1956619"/>
            <a:ext cx="9520158" cy="2157933"/>
          </a:xfrm>
        </p:spPr>
        <p:txBody>
          <a:bodyPr>
            <a:normAutofit/>
          </a:bodyPr>
          <a:lstStyle/>
          <a:p>
            <a:pPr algn="ctr"/>
            <a:r>
              <a:rPr lang="en-US" i="1" dirty="0"/>
              <a:t>Leaders in churches across all denominations seem to be struggling with figuring out how to empower women in leadership roles the way they would like.</a:t>
            </a:r>
            <a:r>
              <a:rPr lang="en-US" i="1" dirty="0"/>
              <a:t> </a:t>
            </a:r>
            <a:endParaRPr lang="en-US" i="1" dirty="0"/>
          </a:p>
        </p:txBody>
      </p:sp>
      <p:sp>
        <p:nvSpPr>
          <p:cNvPr id="4" name="TextBox 3"/>
          <p:cNvSpPr txBox="1"/>
          <p:nvPr/>
        </p:nvSpPr>
        <p:spPr>
          <a:xfrm>
            <a:off x="5089206" y="4634275"/>
            <a:ext cx="2770668"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75598410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p:txBody>
          <a:bodyPr>
            <a:normAutofit fontScale="90000"/>
          </a:bodyPr>
          <a:lstStyle/>
          <a:p>
            <a:r>
              <a:rPr lang="en-US" sz="4000" dirty="0"/>
              <a:t>Exclusive Offer for </a:t>
            </a:r>
            <a:r>
              <a:rPr lang="en-US" sz="4000" dirty="0" smtClean="0"/>
              <a:t>Our</a:t>
            </a:r>
            <a:br>
              <a:rPr lang="en-US" sz="4000" dirty="0" smtClean="0"/>
            </a:br>
            <a:r>
              <a:rPr lang="en-US" sz="4000" dirty="0" err="1" smtClean="0"/>
              <a:t>ChurchSource</a:t>
            </a:r>
            <a:r>
              <a:rPr lang="en-US" sz="4000" dirty="0" smtClean="0"/>
              <a:t> </a:t>
            </a:r>
            <a:r>
              <a:rPr lang="en-US" sz="4000" dirty="0"/>
              <a:t>Channel Webcast Viewers</a:t>
            </a:r>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82635" y="2719729"/>
            <a:ext cx="1814478" cy="3296302"/>
          </a:xfrm>
        </p:spPr>
      </p:pic>
      <p:sp>
        <p:nvSpPr>
          <p:cNvPr id="6" name="Title 1">
            <a:extLst>
              <a:ext uri="{FF2B5EF4-FFF2-40B4-BE49-F238E27FC236}">
                <a16:creationId xmlns:a16="http://schemas.microsoft.com/office/drawing/2014/main" xmlns="" id="{413EA81C-6BE0-410A-8506-2EBBD50FB323}"/>
              </a:ext>
            </a:extLst>
          </p:cNvPr>
          <p:cNvSpPr txBox="1">
            <a:spLocks/>
          </p:cNvSpPr>
          <p:nvPr/>
        </p:nvSpPr>
        <p:spPr>
          <a:xfrm>
            <a:off x="6053997" y="2228599"/>
            <a:ext cx="5000857" cy="93811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r>
              <a:rPr lang="en-US" sz="2400" i="1" dirty="0" smtClean="0"/>
              <a:t>Developing Female Leaders</a:t>
            </a:r>
            <a:endParaRPr lang="en-US" sz="2400" i="1" dirty="0" smtClean="0"/>
          </a:p>
          <a:p>
            <a:r>
              <a:rPr lang="en-US" sz="2100" dirty="0" smtClean="0"/>
              <a:t>By </a:t>
            </a:r>
            <a:r>
              <a:rPr lang="en-US" sz="2100" dirty="0" err="1" smtClean="0"/>
              <a:t>Kadi</a:t>
            </a:r>
            <a:r>
              <a:rPr lang="en-US" sz="2100" dirty="0" smtClean="0"/>
              <a:t> Cole</a:t>
            </a:r>
            <a:endParaRPr lang="en-US" sz="2100" dirty="0" smtClean="0"/>
          </a:p>
        </p:txBody>
      </p:sp>
      <p:sp>
        <p:nvSpPr>
          <p:cNvPr id="7" name="24-Point Star 6"/>
          <p:cNvSpPr/>
          <p:nvPr/>
        </p:nvSpPr>
        <p:spPr>
          <a:xfrm>
            <a:off x="2017187" y="2010120"/>
            <a:ext cx="1717220" cy="1717220"/>
          </a:xfrm>
          <a:prstGeom prst="star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TextBox 7"/>
          <p:cNvSpPr txBox="1"/>
          <p:nvPr/>
        </p:nvSpPr>
        <p:spPr>
          <a:xfrm>
            <a:off x="2283842" y="2454870"/>
            <a:ext cx="1212485" cy="956031"/>
          </a:xfrm>
          <a:prstGeom prst="rect">
            <a:avLst/>
          </a:prstGeom>
          <a:noFill/>
        </p:spPr>
        <p:txBody>
          <a:bodyPr wrap="square" rtlCol="0">
            <a:spAutoFit/>
          </a:bodyPr>
          <a:lstStyle/>
          <a:p>
            <a:pPr algn="ctr">
              <a:lnSpc>
                <a:spcPts val="3300"/>
              </a:lnSpc>
            </a:pPr>
            <a:r>
              <a:rPr lang="en-US" sz="3200" b="1" dirty="0" smtClean="0">
                <a:solidFill>
                  <a:schemeClr val="bg1"/>
                </a:solidFill>
                <a:latin typeface="Avenir Book" charset="0"/>
                <a:ea typeface="Avenir Book" charset="0"/>
                <a:cs typeface="Avenir Book" charset="0"/>
              </a:rPr>
              <a:t>40%</a:t>
            </a:r>
          </a:p>
          <a:p>
            <a:pPr algn="ctr">
              <a:lnSpc>
                <a:spcPts val="3300"/>
              </a:lnSpc>
            </a:pPr>
            <a:r>
              <a:rPr lang="en-US" sz="3200" b="1" dirty="0" smtClean="0">
                <a:solidFill>
                  <a:schemeClr val="bg1"/>
                </a:solidFill>
                <a:latin typeface="Avenir Book" charset="0"/>
                <a:ea typeface="Avenir Book" charset="0"/>
                <a:cs typeface="Avenir Book" charset="0"/>
              </a:rPr>
              <a:t>OFF</a:t>
            </a:r>
            <a:endParaRPr lang="en-US" sz="3200" b="1" dirty="0">
              <a:solidFill>
                <a:schemeClr val="bg1"/>
              </a:solidFill>
              <a:latin typeface="Avenir Book" charset="0"/>
              <a:ea typeface="Avenir Book" charset="0"/>
              <a:cs typeface="Avenir Book" charset="0"/>
            </a:endParaRPr>
          </a:p>
        </p:txBody>
      </p:sp>
      <p:sp>
        <p:nvSpPr>
          <p:cNvPr id="9" name="TextBox 8"/>
          <p:cNvSpPr txBox="1"/>
          <p:nvPr/>
        </p:nvSpPr>
        <p:spPr>
          <a:xfrm>
            <a:off x="6053997" y="3629216"/>
            <a:ext cx="4562668" cy="738664"/>
          </a:xfrm>
          <a:prstGeom prst="rect">
            <a:avLst/>
          </a:prstGeom>
          <a:noFill/>
        </p:spPr>
        <p:txBody>
          <a:bodyPr wrap="square" rtlCol="0">
            <a:spAutoFit/>
          </a:bodyPr>
          <a:lstStyle/>
          <a:p>
            <a:r>
              <a:rPr lang="en-US" sz="2400" dirty="0" smtClean="0"/>
              <a:t>Book</a:t>
            </a:r>
            <a:endParaRPr lang="en-US" sz="2400" dirty="0" smtClean="0"/>
          </a:p>
          <a:p>
            <a:r>
              <a:rPr lang="en-US" strike="sngStrike" dirty="0" smtClean="0">
                <a:latin typeface="Avenir Book" charset="0"/>
                <a:ea typeface="Avenir Book" charset="0"/>
                <a:cs typeface="Avenir Book" charset="0"/>
              </a:rPr>
              <a:t>$18.99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$11.40</a:t>
            </a:r>
            <a:endParaRPr lang="en-US" dirty="0" smtClean="0"/>
          </a:p>
        </p:txBody>
      </p:sp>
      <p:cxnSp>
        <p:nvCxnSpPr>
          <p:cNvPr id="13" name="Straight Connector 12"/>
          <p:cNvCxnSpPr/>
          <p:nvPr/>
        </p:nvCxnSpPr>
        <p:spPr>
          <a:xfrm>
            <a:off x="6121667" y="3080084"/>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Rectangle 14"/>
          <p:cNvSpPr/>
          <p:nvPr/>
        </p:nvSpPr>
        <p:spPr>
          <a:xfrm>
            <a:off x="5957016" y="5076829"/>
            <a:ext cx="5275666" cy="646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3"/>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896" y="4923384"/>
            <a:ext cx="908965" cy="908965"/>
          </a:xfrm>
          <a:prstGeom prst="rect">
            <a:avLst/>
          </a:prstGeom>
        </p:spPr>
      </p:pic>
      <p:sp>
        <p:nvSpPr>
          <p:cNvPr id="16" name="TextBox 15"/>
          <p:cNvSpPr txBox="1"/>
          <p:nvPr/>
        </p:nvSpPr>
        <p:spPr>
          <a:xfrm>
            <a:off x="7132320" y="5096079"/>
            <a:ext cx="3912909"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Click on the links in the</a:t>
            </a:r>
            <a:br>
              <a:rPr lang="en-US" b="1" dirty="0" smtClean="0">
                <a:solidFill>
                  <a:schemeClr val="bg1"/>
                </a:solidFill>
                <a:latin typeface="Avenir Book" charset="0"/>
                <a:ea typeface="Avenir Book" charset="0"/>
                <a:cs typeface="Avenir Book" charset="0"/>
              </a:rPr>
            </a:br>
            <a:r>
              <a:rPr lang="en-US" b="1" dirty="0" smtClean="0">
                <a:solidFill>
                  <a:schemeClr val="bg1"/>
                </a:solidFill>
                <a:latin typeface="Avenir Book" charset="0"/>
                <a:ea typeface="Avenir Book" charset="0"/>
                <a:cs typeface="Avenir Book" charset="0"/>
              </a:rPr>
              <a:t>“Resource List” widget to purchase.</a:t>
            </a:r>
            <a:endParaRPr lang="en-US" b="1"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287058837"/>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019974" y="1792070"/>
            <a:ext cx="10542762" cy="4524315"/>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p>
          <a:p>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25070" y="2212864"/>
            <a:ext cx="9520158" cy="2472565"/>
          </a:xfrm>
        </p:spPr>
        <p:txBody>
          <a:bodyPr>
            <a:normAutofit fontScale="90000"/>
          </a:bodyPr>
          <a:lstStyle/>
          <a:p>
            <a:pPr algn="ctr"/>
            <a:r>
              <a:rPr lang="en-US" sz="4000" i="1" dirty="0"/>
              <a:t>There is a big disconnect. How can we bridge the gap? What can men leaders in the church do? What can women do to steward our </a:t>
            </a:r>
            <a:r>
              <a:rPr lang="en-US" sz="4000" i="1" dirty="0" smtClean="0"/>
              <a:t>leadership </a:t>
            </a:r>
            <a:r>
              <a:rPr lang="en-US" sz="4000" i="1" dirty="0"/>
              <a:t>well? How can we meet in the middle?</a:t>
            </a:r>
            <a:endParaRPr lang="en-US" sz="4000" i="1" dirty="0"/>
          </a:p>
        </p:txBody>
      </p:sp>
      <p:sp>
        <p:nvSpPr>
          <p:cNvPr id="4" name="TextBox 3"/>
          <p:cNvSpPr txBox="1"/>
          <p:nvPr/>
        </p:nvSpPr>
        <p:spPr>
          <a:xfrm>
            <a:off x="5372424" y="5106223"/>
            <a:ext cx="1825450"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157102616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1785015" y="2682086"/>
            <a:ext cx="8562975" cy="977900"/>
          </a:xfrm>
        </p:spPr>
        <p:txBody>
          <a:bodyPr>
            <a:normAutofit/>
          </a:bodyPr>
          <a:lstStyle/>
          <a:p>
            <a:pPr marL="0" indent="0" algn="ctr">
              <a:buNone/>
            </a:pPr>
            <a:r>
              <a:rPr lang="en-US" sz="3200" dirty="0" smtClean="0">
                <a:solidFill>
                  <a:schemeClr val="tx2"/>
                </a:solidFill>
              </a:rPr>
              <a:t>Say hello to others</a:t>
            </a:r>
            <a:r>
              <a:rPr lang="mr-IN" sz="3200" dirty="0" smtClean="0">
                <a:solidFill>
                  <a:schemeClr val="tx2"/>
                </a:solidFill>
              </a:rPr>
              <a:t>…</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4072067" y="648940"/>
            <a:ext cx="4047862" cy="1021186"/>
          </a:xfrm>
          <a:prstGeom prst="rect">
            <a:avLst/>
          </a:prstGeom>
        </p:spPr>
      </p:pic>
      <p:sp>
        <p:nvSpPr>
          <p:cNvPr id="5" name="Rectangle 4"/>
          <p:cNvSpPr/>
          <p:nvPr/>
        </p:nvSpPr>
        <p:spPr>
          <a:xfrm>
            <a:off x="1647779" y="3682043"/>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215" y="3557105"/>
            <a:ext cx="1045144" cy="1045144"/>
          </a:xfrm>
          <a:prstGeom prst="rect">
            <a:avLst/>
          </a:prstGeom>
        </p:spPr>
      </p:pic>
      <p:sp>
        <p:nvSpPr>
          <p:cNvPr id="6" name="TextBox 5"/>
          <p:cNvSpPr txBox="1"/>
          <p:nvPr/>
        </p:nvSpPr>
        <p:spPr>
          <a:xfrm>
            <a:off x="1785015" y="3756511"/>
            <a:ext cx="6030077"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Join the conversation by opening </a:t>
            </a:r>
            <a:r>
              <a:rPr lang="en-US" b="1" smtClean="0">
                <a:solidFill>
                  <a:schemeClr val="bg1"/>
                </a:solidFill>
                <a:latin typeface="Avenir Book" charset="0"/>
                <a:ea typeface="Avenir Book" charset="0"/>
                <a:cs typeface="Avenir Book" charset="0"/>
              </a:rPr>
              <a:t>the “Group Chat” </a:t>
            </a:r>
            <a:r>
              <a:rPr lang="en-US" b="1" dirty="0" smtClean="0">
                <a:solidFill>
                  <a:schemeClr val="bg1"/>
                </a:solidFill>
                <a:latin typeface="Avenir Book" charset="0"/>
                <a:ea typeface="Avenir Book" charset="0"/>
                <a:cs typeface="Avenir Book" charset="0"/>
              </a:rPr>
              <a:t>widget in the dashboard.</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03337" y="3791282"/>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236077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019974" y="1792070"/>
            <a:ext cx="10542762" cy="4524315"/>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p>
          <a:p>
            <a:r>
              <a:rPr lang="en-US" sz="9600" dirty="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25070" y="2032801"/>
            <a:ext cx="9520158" cy="2575446"/>
          </a:xfrm>
        </p:spPr>
        <p:txBody>
          <a:bodyPr>
            <a:normAutofit fontScale="90000"/>
          </a:bodyPr>
          <a:lstStyle/>
          <a:p>
            <a:pPr algn="ctr"/>
            <a:r>
              <a:rPr lang="en-US" sz="4000" i="1" dirty="0"/>
              <a:t>Right now our churches are made up of 61% women. Women make up over half the population of most churches, yet they hold less than 10% of the formal leadership roles in the church.</a:t>
            </a:r>
            <a:endParaRPr lang="en-US" sz="4000" i="1" dirty="0"/>
          </a:p>
        </p:txBody>
      </p:sp>
      <p:sp>
        <p:nvSpPr>
          <p:cNvPr id="4" name="TextBox 3"/>
          <p:cNvSpPr txBox="1"/>
          <p:nvPr/>
        </p:nvSpPr>
        <p:spPr>
          <a:xfrm>
            <a:off x="5372424" y="5106223"/>
            <a:ext cx="1825450"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35250009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a:xfrm>
            <a:off x="1525071" y="886317"/>
            <a:ext cx="9520158" cy="1228112"/>
          </a:xfrm>
        </p:spPr>
        <p:txBody>
          <a:bodyPr anchor="t">
            <a:normAutofit/>
          </a:bodyPr>
          <a:lstStyle/>
          <a:p>
            <a:r>
              <a:rPr lang="en-US" sz="3600" dirty="0" smtClean="0"/>
              <a:t>“The Sticky Floor” Limitations</a:t>
            </a:r>
            <a:endParaRPr lang="en-US" dirty="0"/>
          </a:p>
        </p:txBody>
      </p:sp>
      <p:sp>
        <p:nvSpPr>
          <p:cNvPr id="4" name="Rectangle 3"/>
          <p:cNvSpPr/>
          <p:nvPr/>
        </p:nvSpPr>
        <p:spPr>
          <a:xfrm>
            <a:off x="1318594" y="2114429"/>
            <a:ext cx="10214645" cy="3991403"/>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525071" y="2255631"/>
            <a:ext cx="9757688" cy="5078313"/>
          </a:xfrm>
          <a:prstGeom prst="rect">
            <a:avLst/>
          </a:prstGeom>
          <a:noFill/>
        </p:spPr>
        <p:txBody>
          <a:bodyPr wrap="square" rtlCol="0">
            <a:spAutoFit/>
          </a:bodyPr>
          <a:lstStyle/>
          <a:p>
            <a:pPr marL="742950" indent="-742950">
              <a:buFont typeface="Arial" charset="0"/>
              <a:buChar char="•"/>
            </a:pPr>
            <a:r>
              <a:rPr lang="en-US" sz="2400" dirty="0"/>
              <a:t>Overly </a:t>
            </a:r>
            <a:r>
              <a:rPr lang="en-US" sz="2400" dirty="0" smtClean="0"/>
              <a:t>perfectionistic</a:t>
            </a:r>
          </a:p>
          <a:p>
            <a:pPr marL="742950" indent="-742950">
              <a:buFont typeface="Arial" charset="0"/>
              <a:buChar char="•"/>
            </a:pPr>
            <a:endParaRPr lang="en-US" sz="2400" dirty="0"/>
          </a:p>
          <a:p>
            <a:pPr marL="742950" indent="-742950">
              <a:buFont typeface="Arial" charset="0"/>
              <a:buChar char="•"/>
            </a:pPr>
            <a:r>
              <a:rPr lang="en-US" sz="2400" dirty="0"/>
              <a:t>Feeling like you’re an imposter or a </a:t>
            </a:r>
            <a:r>
              <a:rPr lang="en-US" sz="2400" dirty="0" smtClean="0"/>
              <a:t>fraud</a:t>
            </a:r>
          </a:p>
          <a:p>
            <a:pPr marL="742950" indent="-742950">
              <a:buFont typeface="Arial" charset="0"/>
              <a:buChar char="•"/>
            </a:pPr>
            <a:endParaRPr lang="en-US" sz="2400" dirty="0"/>
          </a:p>
          <a:p>
            <a:pPr marL="742950" indent="-742950">
              <a:buFont typeface="Arial" charset="0"/>
              <a:buChar char="•"/>
            </a:pPr>
            <a:r>
              <a:rPr lang="en-US" sz="2400" dirty="0"/>
              <a:t>Worrying to much about appearance </a:t>
            </a:r>
            <a:endParaRPr lang="en-US" sz="2400" dirty="0" smtClean="0"/>
          </a:p>
          <a:p>
            <a:pPr marL="742950" indent="-742950">
              <a:buFont typeface="Arial" charset="0"/>
              <a:buChar char="•"/>
            </a:pPr>
            <a:endParaRPr lang="en-US" sz="2400" dirty="0"/>
          </a:p>
          <a:p>
            <a:pPr marL="742950" indent="-742950">
              <a:buFont typeface="Arial" charset="0"/>
              <a:buChar char="•"/>
            </a:pPr>
            <a:r>
              <a:rPr lang="en-US" sz="2400" dirty="0"/>
              <a:t>Feeling like people are judging </a:t>
            </a:r>
            <a:r>
              <a:rPr lang="en-US" sz="2400" dirty="0" smtClean="0"/>
              <a:t>you</a:t>
            </a:r>
          </a:p>
          <a:p>
            <a:pPr marL="742950" indent="-742950">
              <a:buFont typeface="Arial" charset="0"/>
              <a:buChar char="•"/>
            </a:pPr>
            <a:endParaRPr lang="en-US" sz="2400" dirty="0"/>
          </a:p>
          <a:p>
            <a:pPr marL="742950" indent="-742950">
              <a:buFont typeface="Arial" charset="0"/>
              <a:buChar char="•"/>
            </a:pPr>
            <a:r>
              <a:rPr lang="en-US" sz="2400" dirty="0"/>
              <a:t>Waiting for someone to notice your performance for fear of appearing boastful or bragging</a:t>
            </a:r>
            <a:endParaRPr lang="en-US" sz="2400" dirty="0" smtClean="0"/>
          </a:p>
          <a:p>
            <a:pPr marL="742950" indent="-742950">
              <a:buFont typeface="+mj-lt"/>
              <a:buAutoNum type="arabicPeriod"/>
            </a:pPr>
            <a:endParaRPr lang="en-US" sz="2800" dirty="0"/>
          </a:p>
          <a:p>
            <a:pPr marL="742950" indent="-742950">
              <a:buFont typeface="+mj-lt"/>
              <a:buAutoNum type="arabicPeriod"/>
            </a:pPr>
            <a:endParaRPr lang="en-US" sz="2800" dirty="0"/>
          </a:p>
          <a:p>
            <a:pPr marL="742950" indent="-742950">
              <a:buFont typeface="+mj-lt"/>
              <a:buAutoNum type="arabicPeriod"/>
            </a:pPr>
            <a:endParaRPr lang="en-US" sz="2800" dirty="0"/>
          </a:p>
        </p:txBody>
      </p:sp>
    </p:spTree>
    <p:extLst>
      <p:ext uri="{BB962C8B-B14F-4D97-AF65-F5344CB8AC3E}">
        <p14:creationId xmlns:p14="http://schemas.microsoft.com/office/powerpoint/2010/main" val="1063039784"/>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187122" y="2106702"/>
            <a:ext cx="10542762"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25070" y="2497394"/>
            <a:ext cx="9520158" cy="1668402"/>
          </a:xfrm>
        </p:spPr>
        <p:txBody>
          <a:bodyPr>
            <a:normAutofit/>
          </a:bodyPr>
          <a:lstStyle/>
          <a:p>
            <a:pPr algn="ctr"/>
            <a:r>
              <a:rPr lang="en-US" i="1" dirty="0"/>
              <a:t>Men who are leading in the church are really the ones who hold the keys to the leadership doors that could be unlocked for the women in their church.</a:t>
            </a:r>
            <a:endParaRPr lang="en-US" i="1" dirty="0"/>
          </a:p>
        </p:txBody>
      </p:sp>
      <p:sp>
        <p:nvSpPr>
          <p:cNvPr id="4" name="TextBox 3"/>
          <p:cNvSpPr txBox="1"/>
          <p:nvPr/>
        </p:nvSpPr>
        <p:spPr>
          <a:xfrm>
            <a:off x="5372424" y="5153690"/>
            <a:ext cx="1825450"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1850387742"/>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a:xfrm>
            <a:off x="1525071" y="886317"/>
            <a:ext cx="9520158" cy="1228112"/>
          </a:xfrm>
        </p:spPr>
        <p:txBody>
          <a:bodyPr anchor="t">
            <a:normAutofit/>
          </a:bodyPr>
          <a:lstStyle/>
          <a:p>
            <a:r>
              <a:rPr lang="en-US" i="1" dirty="0"/>
              <a:t>Developing Female </a:t>
            </a:r>
            <a:r>
              <a:rPr lang="en-US" i="1" dirty="0" smtClean="0"/>
              <a:t>Leaders:</a:t>
            </a:r>
            <a:br>
              <a:rPr lang="en-US" i="1" dirty="0" smtClean="0"/>
            </a:br>
            <a:r>
              <a:rPr lang="en-US" sz="1800" i="1" dirty="0" smtClean="0"/>
              <a:t>Navigate </a:t>
            </a:r>
            <a:r>
              <a:rPr lang="en-US" sz="1800" i="1" dirty="0"/>
              <a:t>the Minefields and Release the Potential of Women in Your Church</a:t>
            </a:r>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80924" y="2115692"/>
            <a:ext cx="1814478" cy="3296302"/>
          </a:xfrm>
        </p:spPr>
      </p:pic>
      <p:sp>
        <p:nvSpPr>
          <p:cNvPr id="9" name="TextBox 8"/>
          <p:cNvSpPr txBox="1"/>
          <p:nvPr/>
        </p:nvSpPr>
        <p:spPr>
          <a:xfrm>
            <a:off x="784108" y="5411994"/>
            <a:ext cx="4562668" cy="738664"/>
          </a:xfrm>
          <a:prstGeom prst="rect">
            <a:avLst/>
          </a:prstGeom>
          <a:noFill/>
        </p:spPr>
        <p:txBody>
          <a:bodyPr wrap="square" rtlCol="0">
            <a:spAutoFit/>
          </a:bodyPr>
          <a:lstStyle/>
          <a:p>
            <a:pPr algn="ctr"/>
            <a:r>
              <a:rPr lang="en-US" sz="2400" dirty="0" smtClean="0"/>
              <a:t>Book</a:t>
            </a:r>
            <a:endParaRPr lang="en-US" sz="2400" dirty="0" smtClean="0"/>
          </a:p>
          <a:p>
            <a:pPr algn="ctr"/>
            <a:r>
              <a:rPr lang="en-US" strike="sngStrike" dirty="0">
                <a:latin typeface="Avenir Book" charset="0"/>
                <a:ea typeface="Avenir Book" charset="0"/>
                <a:cs typeface="Avenir Book" charset="0"/>
              </a:rPr>
              <a:t>$18.99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$11.40</a:t>
            </a:r>
            <a:endParaRPr lang="en-US" dirty="0"/>
          </a:p>
        </p:txBody>
      </p:sp>
      <p:cxnSp>
        <p:nvCxnSpPr>
          <p:cNvPr id="13" name="Straight Connector 12"/>
          <p:cNvCxnSpPr/>
          <p:nvPr/>
        </p:nvCxnSpPr>
        <p:spPr>
          <a:xfrm>
            <a:off x="6426305" y="2420503"/>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4" name="Rectangle 3"/>
          <p:cNvSpPr/>
          <p:nvPr/>
        </p:nvSpPr>
        <p:spPr>
          <a:xfrm>
            <a:off x="5587907" y="1841669"/>
            <a:ext cx="5950489" cy="3880705"/>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769563" y="2135861"/>
            <a:ext cx="5606360" cy="3016210"/>
          </a:xfrm>
          <a:prstGeom prst="rect">
            <a:avLst/>
          </a:prstGeom>
          <a:noFill/>
        </p:spPr>
        <p:txBody>
          <a:bodyPr wrap="square" rtlCol="0">
            <a:spAutoFit/>
          </a:bodyPr>
          <a:lstStyle/>
          <a:p>
            <a:r>
              <a:rPr lang="en-US" sz="1900" dirty="0"/>
              <a:t>What would your church look like in the future if it were to maximize the dormant gifts of the women God has brought </a:t>
            </a:r>
            <a:r>
              <a:rPr lang="en-US" sz="1900" dirty="0" smtClean="0"/>
              <a:t>there?</a:t>
            </a:r>
          </a:p>
          <a:p>
            <a:endParaRPr lang="en-US" sz="1900" dirty="0"/>
          </a:p>
          <a:p>
            <a:r>
              <a:rPr lang="en-US" sz="1900" dirty="0" smtClean="0"/>
              <a:t>In</a:t>
            </a:r>
            <a:r>
              <a:rPr lang="en-US" sz="1900" dirty="0"/>
              <a:t> </a:t>
            </a:r>
            <a:r>
              <a:rPr lang="en-US" sz="1900" i="1" dirty="0"/>
              <a:t>Developing Female Leaders</a:t>
            </a:r>
            <a:r>
              <a:rPr lang="en-US" sz="1900" dirty="0"/>
              <a:t>, </a:t>
            </a:r>
            <a:r>
              <a:rPr lang="en-US" sz="1900" dirty="0" err="1"/>
              <a:t>Kadi</a:t>
            </a:r>
            <a:r>
              <a:rPr lang="en-US" sz="1900" dirty="0"/>
              <a:t> Cole, twenty-year veteran in leadership and people development, offers a practical strategy to help church and organizational leaders craft cultures that facilitate the development of women as volunteer and staff leaders.</a:t>
            </a:r>
            <a:endParaRPr lang="en-US" sz="1900" dirty="0"/>
          </a:p>
        </p:txBody>
      </p:sp>
    </p:spTree>
    <p:extLst>
      <p:ext uri="{BB962C8B-B14F-4D97-AF65-F5344CB8AC3E}">
        <p14:creationId xmlns:p14="http://schemas.microsoft.com/office/powerpoint/2010/main" val="161015402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2711741" y="2018548"/>
            <a:ext cx="8562975" cy="977900"/>
          </a:xfrm>
        </p:spPr>
        <p:txBody>
          <a:bodyPr>
            <a:normAutofit/>
          </a:bodyPr>
          <a:lstStyle/>
          <a:p>
            <a:pPr marL="0" indent="0" algn="ctr">
              <a:buNone/>
            </a:pPr>
            <a:r>
              <a:rPr lang="en-US" sz="3200" dirty="0" smtClean="0">
                <a:solidFill>
                  <a:schemeClr val="tx2"/>
                </a:solidFill>
              </a:rPr>
              <a:t>Get your free resources</a:t>
            </a:r>
            <a:r>
              <a:rPr lang="mr-IN" sz="3200" dirty="0" smtClean="0">
                <a:solidFill>
                  <a:schemeClr val="tx2"/>
                </a:solidFill>
              </a:rPr>
              <a:t>…</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4042570" y="260980"/>
            <a:ext cx="4047862" cy="1021186"/>
          </a:xfrm>
          <a:prstGeom prst="rect">
            <a:avLst/>
          </a:prstGeom>
        </p:spPr>
      </p:pic>
      <p:sp>
        <p:nvSpPr>
          <p:cNvPr id="5" name="Rectangle 4"/>
          <p:cNvSpPr/>
          <p:nvPr/>
        </p:nvSpPr>
        <p:spPr>
          <a:xfrm>
            <a:off x="1696940" y="4920907"/>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77376" y="4795969"/>
            <a:ext cx="1045144" cy="1045144"/>
          </a:xfrm>
          <a:prstGeom prst="rect">
            <a:avLst/>
          </a:prstGeom>
        </p:spPr>
      </p:pic>
      <p:sp>
        <p:nvSpPr>
          <p:cNvPr id="6" name="TextBox 5"/>
          <p:cNvSpPr txBox="1"/>
          <p:nvPr/>
        </p:nvSpPr>
        <p:spPr>
          <a:xfrm>
            <a:off x="1834176" y="4995375"/>
            <a:ext cx="6030077"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Download the first chapter of the book as well as the</a:t>
            </a:r>
          </a:p>
          <a:p>
            <a:r>
              <a:rPr lang="en-US" b="1" dirty="0" smtClean="0">
                <a:solidFill>
                  <a:schemeClr val="bg1"/>
                </a:solidFill>
                <a:latin typeface="Avenir Book" charset="0"/>
                <a:ea typeface="Avenir Book" charset="0"/>
                <a:cs typeface="Avenir Book" charset="0"/>
              </a:rPr>
              <a:t>helpful Theological </a:t>
            </a:r>
            <a:r>
              <a:rPr lang="en-US" b="1" dirty="0">
                <a:solidFill>
                  <a:schemeClr val="bg1"/>
                </a:solidFill>
                <a:latin typeface="Avenir Book" charset="0"/>
                <a:ea typeface="Avenir Book" charset="0"/>
                <a:cs typeface="Avenir Book" charset="0"/>
              </a:rPr>
              <a:t>C</a:t>
            </a:r>
            <a:r>
              <a:rPr lang="en-US" b="1" dirty="0" smtClean="0">
                <a:solidFill>
                  <a:schemeClr val="bg1"/>
                </a:solidFill>
                <a:latin typeface="Avenir Book" charset="0"/>
                <a:ea typeface="Avenir Book" charset="0"/>
                <a:cs typeface="Avenir Book" charset="0"/>
              </a:rPr>
              <a:t>heat Sheet by clicking on this icon.</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52498" y="5030146"/>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4"/>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4509" y="1189079"/>
            <a:ext cx="3564271" cy="3564271"/>
          </a:xfrm>
          <a:prstGeom prst="rect">
            <a:avLst/>
          </a:prstGeom>
        </p:spPr>
      </p:pic>
    </p:spTree>
    <p:extLst>
      <p:ext uri="{BB962C8B-B14F-4D97-AF65-F5344CB8AC3E}">
        <p14:creationId xmlns:p14="http://schemas.microsoft.com/office/powerpoint/2010/main" val="792349099"/>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187122" y="2106702"/>
            <a:ext cx="10542762"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525070" y="2497394"/>
            <a:ext cx="9520158" cy="1668402"/>
          </a:xfrm>
        </p:spPr>
        <p:txBody>
          <a:bodyPr>
            <a:normAutofit fontScale="90000"/>
          </a:bodyPr>
          <a:lstStyle/>
          <a:p>
            <a:pPr algn="ctr"/>
            <a:r>
              <a:rPr lang="en-US" i="1" dirty="0"/>
              <a:t>This is a gray issue in Scripture. If it were black and white, there would be no controversy about it. We each need to do the hard work of studying Scripture and deciding where we land on the issue.</a:t>
            </a:r>
            <a:endParaRPr lang="en-US" i="1" dirty="0"/>
          </a:p>
        </p:txBody>
      </p:sp>
      <p:sp>
        <p:nvSpPr>
          <p:cNvPr id="4" name="TextBox 3"/>
          <p:cNvSpPr txBox="1"/>
          <p:nvPr/>
        </p:nvSpPr>
        <p:spPr>
          <a:xfrm>
            <a:off x="5372424" y="5153690"/>
            <a:ext cx="1825450"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2044829872"/>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187122" y="2106702"/>
            <a:ext cx="10542762"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16915" y="1875022"/>
            <a:ext cx="9520158" cy="1668402"/>
          </a:xfrm>
        </p:spPr>
        <p:txBody>
          <a:bodyPr>
            <a:normAutofit/>
          </a:bodyPr>
          <a:lstStyle/>
          <a:p>
            <a:pPr algn="ctr"/>
            <a:r>
              <a:rPr lang="en-US" i="1" dirty="0"/>
              <a:t>Our </a:t>
            </a:r>
            <a:r>
              <a:rPr lang="en-US" i="1" dirty="0" smtClean="0"/>
              <a:t>culture </a:t>
            </a:r>
            <a:r>
              <a:rPr lang="en-US" i="1" dirty="0"/>
              <a:t>is demanding we pay attention to this topic.</a:t>
            </a:r>
            <a:endParaRPr lang="en-US" i="1" dirty="0"/>
          </a:p>
        </p:txBody>
      </p:sp>
      <p:sp>
        <p:nvSpPr>
          <p:cNvPr id="4" name="TextBox 3"/>
          <p:cNvSpPr txBox="1"/>
          <p:nvPr/>
        </p:nvSpPr>
        <p:spPr>
          <a:xfrm>
            <a:off x="5372424" y="5153690"/>
            <a:ext cx="1825450"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1894893242"/>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187122" y="2106702"/>
            <a:ext cx="10542762"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16915" y="2106702"/>
            <a:ext cx="9520158" cy="1668402"/>
          </a:xfrm>
        </p:spPr>
        <p:txBody>
          <a:bodyPr>
            <a:normAutofit/>
          </a:bodyPr>
          <a:lstStyle/>
          <a:p>
            <a:pPr algn="ctr"/>
            <a:r>
              <a:rPr lang="en-US" i="1" dirty="0"/>
              <a:t>Right now, </a:t>
            </a:r>
            <a:r>
              <a:rPr lang="en-US" i="1" dirty="0" smtClean="0"/>
              <a:t>in church work, women </a:t>
            </a:r>
            <a:r>
              <a:rPr lang="en-US" i="1" dirty="0"/>
              <a:t>earn </a:t>
            </a:r>
            <a:r>
              <a:rPr lang="en-US" i="1" dirty="0" smtClean="0"/>
              <a:t>72% of what men work for the exact same job in the exact same role.</a:t>
            </a:r>
            <a:endParaRPr lang="en-US" i="1" dirty="0"/>
          </a:p>
        </p:txBody>
      </p:sp>
      <p:sp>
        <p:nvSpPr>
          <p:cNvPr id="4" name="TextBox 3"/>
          <p:cNvSpPr txBox="1"/>
          <p:nvPr/>
        </p:nvSpPr>
        <p:spPr>
          <a:xfrm>
            <a:off x="5362591" y="4784358"/>
            <a:ext cx="1825450"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2044707624"/>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1187122" y="2106702"/>
            <a:ext cx="10542762"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dirty="0" smtClean="0">
                <a:solidFill>
                  <a:schemeClr val="bg1">
                    <a:lumMod val="75000"/>
                  </a:schemeClr>
                </a:solidFill>
                <a:latin typeface="Book Antiqua" charset="0"/>
                <a:ea typeface="Book Antiqua" charset="0"/>
                <a:cs typeface="Book Antiqua" charset="0"/>
              </a:rPr>
              <a:t>         ”</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407082" y="2490161"/>
            <a:ext cx="9520158" cy="1668402"/>
          </a:xfrm>
        </p:spPr>
        <p:txBody>
          <a:bodyPr>
            <a:normAutofit/>
          </a:bodyPr>
          <a:lstStyle/>
          <a:p>
            <a:pPr algn="ctr"/>
            <a:r>
              <a:rPr lang="en-US" i="1" dirty="0" smtClean="0"/>
              <a:t>God designed the church to set the moral standard, not respond to external pressure to have a higher moral standard.</a:t>
            </a:r>
            <a:endParaRPr lang="en-US" i="1" dirty="0"/>
          </a:p>
        </p:txBody>
      </p:sp>
      <p:sp>
        <p:nvSpPr>
          <p:cNvPr id="4" name="TextBox 3"/>
          <p:cNvSpPr txBox="1"/>
          <p:nvPr/>
        </p:nvSpPr>
        <p:spPr>
          <a:xfrm>
            <a:off x="5362591" y="4784358"/>
            <a:ext cx="1825450"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1976872439"/>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5" name="TextBox 4"/>
          <p:cNvSpPr txBox="1"/>
          <p:nvPr/>
        </p:nvSpPr>
        <p:spPr>
          <a:xfrm>
            <a:off x="3398089" y="2332844"/>
            <a:ext cx="5498813" cy="3046988"/>
          </a:xfrm>
          <a:prstGeom prst="rect">
            <a:avLst/>
          </a:prstGeom>
          <a:noFill/>
        </p:spPr>
        <p:txBody>
          <a:bodyPr wrap="square" rtlCol="0">
            <a:spAutoFit/>
          </a:bodyPr>
          <a:lstStyle/>
          <a:p>
            <a:r>
              <a:rPr lang="en-US" sz="9600" dirty="0" smtClean="0">
                <a:solidFill>
                  <a:schemeClr val="bg1">
                    <a:lumMod val="75000"/>
                  </a:schemeClr>
                </a:solidFill>
                <a:latin typeface="Book Antiqua" charset="0"/>
                <a:ea typeface="Book Antiqua" charset="0"/>
                <a:cs typeface="Book Antiqua" charset="0"/>
              </a:rPr>
              <a:t>“ </a:t>
            </a:r>
            <a:br>
              <a:rPr lang="en-US" sz="9600" dirty="0" smtClean="0">
                <a:solidFill>
                  <a:schemeClr val="bg1">
                    <a:lumMod val="75000"/>
                  </a:schemeClr>
                </a:solidFill>
                <a:latin typeface="Book Antiqua" charset="0"/>
                <a:ea typeface="Book Antiqua" charset="0"/>
                <a:cs typeface="Book Antiqua" charset="0"/>
              </a:rPr>
            </a:br>
            <a:r>
              <a:rPr lang="en-US" sz="9600" dirty="0" smtClean="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	</a:t>
            </a:r>
            <a:r>
              <a:rPr lang="en-US" sz="9600" smtClean="0">
                <a:solidFill>
                  <a:schemeClr val="bg1">
                    <a:lumMod val="75000"/>
                  </a:schemeClr>
                </a:solidFill>
                <a:latin typeface="Book Antiqua" charset="0"/>
                <a:ea typeface="Book Antiqua" charset="0"/>
                <a:cs typeface="Book Antiqua" charset="0"/>
              </a:rPr>
              <a:t>”</a:t>
            </a:r>
            <a:endParaRPr lang="en-US" sz="9600" dirty="0">
              <a:solidFill>
                <a:schemeClr val="bg1">
                  <a:lumMod val="75000"/>
                </a:schemeClr>
              </a:solidFill>
              <a:latin typeface="Book Antiqua" charset="0"/>
              <a:ea typeface="Book Antiqua" charset="0"/>
              <a:cs typeface="Book Antiqua" charset="0"/>
            </a:endParaRPr>
          </a:p>
        </p:txBody>
      </p:sp>
      <p:sp>
        <p:nvSpPr>
          <p:cNvPr id="2" name="Title 1">
            <a:extLst>
              <a:ext uri="{FF2B5EF4-FFF2-40B4-BE49-F238E27FC236}">
                <a16:creationId xmlns:a16="http://schemas.microsoft.com/office/drawing/2014/main" xmlns="" id="{CCAA7B13-C673-46D0-A0C9-D66DE26CD36A}"/>
              </a:ext>
            </a:extLst>
          </p:cNvPr>
          <p:cNvSpPr>
            <a:spLocks noGrp="1"/>
          </p:cNvSpPr>
          <p:nvPr>
            <p:ph type="title"/>
          </p:nvPr>
        </p:nvSpPr>
        <p:spPr>
          <a:xfrm>
            <a:off x="1387417" y="2664542"/>
            <a:ext cx="9520158" cy="1297376"/>
          </a:xfrm>
        </p:spPr>
        <p:txBody>
          <a:bodyPr>
            <a:normAutofit/>
          </a:bodyPr>
          <a:lstStyle/>
          <a:p>
            <a:pPr algn="ctr"/>
            <a:r>
              <a:rPr lang="en-US" i="1" dirty="0"/>
              <a:t>Less awkwardness.</a:t>
            </a:r>
            <a:br>
              <a:rPr lang="en-US" i="1" dirty="0"/>
            </a:br>
            <a:r>
              <a:rPr lang="en-US" i="1" dirty="0"/>
              <a:t>More freedom.</a:t>
            </a:r>
            <a:endParaRPr lang="en-US" i="1" dirty="0"/>
          </a:p>
        </p:txBody>
      </p:sp>
      <p:sp>
        <p:nvSpPr>
          <p:cNvPr id="4" name="TextBox 3"/>
          <p:cNvSpPr txBox="1"/>
          <p:nvPr/>
        </p:nvSpPr>
        <p:spPr>
          <a:xfrm>
            <a:off x="5362591" y="4784358"/>
            <a:ext cx="1825450" cy="369332"/>
          </a:xfrm>
          <a:prstGeom prst="rect">
            <a:avLst/>
          </a:prstGeom>
          <a:noFill/>
        </p:spPr>
        <p:txBody>
          <a:bodyPr wrap="square" rtlCol="0">
            <a:spAutoFit/>
          </a:bodyPr>
          <a:lstStyle/>
          <a:p>
            <a:pPr algn="ctr"/>
            <a:r>
              <a:rPr lang="en-US" dirty="0" smtClean="0"/>
              <a:t>- </a:t>
            </a:r>
            <a:r>
              <a:rPr lang="en-US" dirty="0" err="1" smtClean="0"/>
              <a:t>Kadi</a:t>
            </a:r>
            <a:r>
              <a:rPr lang="en-US" dirty="0" smtClean="0"/>
              <a:t> Cole</a:t>
            </a:r>
            <a:endParaRPr lang="en-US" dirty="0"/>
          </a:p>
        </p:txBody>
      </p:sp>
    </p:spTree>
    <p:extLst>
      <p:ext uri="{BB962C8B-B14F-4D97-AF65-F5344CB8AC3E}">
        <p14:creationId xmlns:p14="http://schemas.microsoft.com/office/powerpoint/2010/main" val="1259538086"/>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a:xfrm>
            <a:off x="1525071" y="886317"/>
            <a:ext cx="9520158" cy="1228112"/>
          </a:xfrm>
        </p:spPr>
        <p:txBody>
          <a:bodyPr anchor="t">
            <a:normAutofit/>
          </a:bodyPr>
          <a:lstStyle/>
          <a:p>
            <a:r>
              <a:rPr lang="en-US" i="1" dirty="0" smtClean="0"/>
              <a:t>Who is this book for?</a:t>
            </a:r>
            <a:endParaRPr lang="en-US" sz="1800" i="1" dirty="0"/>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80924" y="2115692"/>
            <a:ext cx="1814478" cy="3296302"/>
          </a:xfrm>
        </p:spPr>
      </p:pic>
      <p:sp>
        <p:nvSpPr>
          <p:cNvPr id="9" name="TextBox 8"/>
          <p:cNvSpPr txBox="1"/>
          <p:nvPr/>
        </p:nvSpPr>
        <p:spPr>
          <a:xfrm>
            <a:off x="784108" y="5411994"/>
            <a:ext cx="4562668" cy="738664"/>
          </a:xfrm>
          <a:prstGeom prst="rect">
            <a:avLst/>
          </a:prstGeom>
          <a:noFill/>
        </p:spPr>
        <p:txBody>
          <a:bodyPr wrap="square" rtlCol="0">
            <a:spAutoFit/>
          </a:bodyPr>
          <a:lstStyle/>
          <a:p>
            <a:pPr algn="ctr"/>
            <a:r>
              <a:rPr lang="en-US" sz="2400" dirty="0" smtClean="0"/>
              <a:t>Book</a:t>
            </a:r>
            <a:endParaRPr lang="en-US" sz="2400" dirty="0" smtClean="0"/>
          </a:p>
          <a:p>
            <a:pPr algn="ctr"/>
            <a:r>
              <a:rPr lang="en-US" strike="sngStrike" dirty="0">
                <a:latin typeface="Avenir Book" charset="0"/>
                <a:ea typeface="Avenir Book" charset="0"/>
                <a:cs typeface="Avenir Book" charset="0"/>
              </a:rPr>
              <a:t>$18.99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$11.40</a:t>
            </a:r>
            <a:endParaRPr lang="en-US" dirty="0"/>
          </a:p>
        </p:txBody>
      </p:sp>
      <p:cxnSp>
        <p:nvCxnSpPr>
          <p:cNvPr id="13" name="Straight Connector 12"/>
          <p:cNvCxnSpPr/>
          <p:nvPr/>
        </p:nvCxnSpPr>
        <p:spPr>
          <a:xfrm>
            <a:off x="6426305" y="2420503"/>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4" name="Rectangle 3"/>
          <p:cNvSpPr/>
          <p:nvPr/>
        </p:nvSpPr>
        <p:spPr>
          <a:xfrm>
            <a:off x="5587907" y="1841669"/>
            <a:ext cx="5950489" cy="3880705"/>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5769563" y="2135861"/>
            <a:ext cx="5606360" cy="3308598"/>
          </a:xfrm>
          <a:prstGeom prst="rect">
            <a:avLst/>
          </a:prstGeom>
          <a:noFill/>
        </p:spPr>
        <p:txBody>
          <a:bodyPr wrap="square" rtlCol="0">
            <a:spAutoFit/>
          </a:bodyPr>
          <a:lstStyle/>
          <a:p>
            <a:pPr marL="342900" indent="-342900">
              <a:buFont typeface="Arial" charset="0"/>
              <a:buChar char="•"/>
            </a:pPr>
            <a:r>
              <a:rPr lang="en-US" sz="1900" dirty="0"/>
              <a:t>A Christian leader in:</a:t>
            </a:r>
          </a:p>
          <a:p>
            <a:pPr marL="800100" lvl="1" indent="-342900">
              <a:buFont typeface="Arial" charset="0"/>
              <a:buChar char="•"/>
            </a:pPr>
            <a:r>
              <a:rPr lang="en-US" sz="1900" dirty="0"/>
              <a:t>Business</a:t>
            </a:r>
          </a:p>
          <a:p>
            <a:pPr marL="800100" lvl="1" indent="-342900">
              <a:buFont typeface="Arial" charset="0"/>
              <a:buChar char="•"/>
            </a:pPr>
            <a:r>
              <a:rPr lang="en-US" sz="1900" dirty="0"/>
              <a:t>Church Ministry</a:t>
            </a:r>
          </a:p>
          <a:p>
            <a:pPr marL="800100" lvl="1" indent="-342900">
              <a:buFont typeface="Arial" charset="0"/>
              <a:buChar char="•"/>
            </a:pPr>
            <a:r>
              <a:rPr lang="en-US" sz="1900" dirty="0"/>
              <a:t>Small Groups</a:t>
            </a:r>
          </a:p>
          <a:p>
            <a:pPr marL="800100" lvl="1" indent="-342900">
              <a:buFont typeface="Arial" charset="0"/>
              <a:buChar char="•"/>
            </a:pPr>
            <a:r>
              <a:rPr lang="en-US" sz="1900" dirty="0"/>
              <a:t>Elder or </a:t>
            </a:r>
            <a:r>
              <a:rPr lang="en-US" sz="1900" dirty="0" smtClean="0"/>
              <a:t>Deacon</a:t>
            </a:r>
          </a:p>
          <a:p>
            <a:pPr marL="800100" lvl="1" indent="-342900">
              <a:buFont typeface="Arial" charset="0"/>
              <a:buChar char="•"/>
            </a:pPr>
            <a:endParaRPr lang="en-US" sz="1900" dirty="0"/>
          </a:p>
          <a:p>
            <a:pPr marL="342900" indent="-342900">
              <a:buFont typeface="Arial" charset="0"/>
              <a:buChar char="•"/>
            </a:pPr>
            <a:r>
              <a:rPr lang="en-US" sz="1900" dirty="0"/>
              <a:t>Dad or </a:t>
            </a:r>
            <a:r>
              <a:rPr lang="en-US" sz="1900" dirty="0" smtClean="0"/>
              <a:t>Mom</a:t>
            </a:r>
          </a:p>
          <a:p>
            <a:pPr marL="342900" indent="-342900">
              <a:buFont typeface="Arial" charset="0"/>
              <a:buChar char="•"/>
            </a:pPr>
            <a:endParaRPr lang="en-US" sz="1900" dirty="0"/>
          </a:p>
          <a:p>
            <a:pPr marL="342900" indent="-342900">
              <a:buFont typeface="Arial" charset="0"/>
              <a:buChar char="•"/>
            </a:pPr>
            <a:r>
              <a:rPr lang="en-US" sz="1900" dirty="0" smtClean="0"/>
              <a:t>Pastors</a:t>
            </a:r>
          </a:p>
          <a:p>
            <a:pPr marL="342900" indent="-342900">
              <a:buFont typeface="Arial" charset="0"/>
              <a:buChar char="•"/>
            </a:pPr>
            <a:endParaRPr lang="en-US" sz="1900" dirty="0"/>
          </a:p>
          <a:p>
            <a:pPr marL="342900" indent="-342900">
              <a:buFont typeface="Arial" charset="0"/>
              <a:buChar char="•"/>
            </a:pPr>
            <a:r>
              <a:rPr lang="en-US" sz="1900" dirty="0"/>
              <a:t>Women</a:t>
            </a:r>
            <a:endParaRPr lang="en-US" sz="1900" dirty="0"/>
          </a:p>
        </p:txBody>
      </p:sp>
    </p:spTree>
    <p:extLst>
      <p:ext uri="{BB962C8B-B14F-4D97-AF65-F5344CB8AC3E}">
        <p14:creationId xmlns:p14="http://schemas.microsoft.com/office/powerpoint/2010/main" val="1606881748"/>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9942A088-2D88-4785-9563-2D991F6ADF88}"/>
              </a:ext>
            </a:extLst>
          </p:cNvPr>
          <p:cNvSpPr>
            <a:spLocks noGrp="1"/>
          </p:cNvSpPr>
          <p:nvPr>
            <p:ph type="subTitle" idx="4294967295"/>
          </p:nvPr>
        </p:nvSpPr>
        <p:spPr>
          <a:xfrm>
            <a:off x="2711741" y="2018548"/>
            <a:ext cx="8562975" cy="977900"/>
          </a:xfrm>
        </p:spPr>
        <p:txBody>
          <a:bodyPr>
            <a:normAutofit/>
          </a:bodyPr>
          <a:lstStyle/>
          <a:p>
            <a:pPr marL="0" indent="0" algn="ctr">
              <a:buNone/>
            </a:pPr>
            <a:r>
              <a:rPr lang="en-US" sz="3200" dirty="0" smtClean="0">
                <a:solidFill>
                  <a:schemeClr val="tx2"/>
                </a:solidFill>
              </a:rPr>
              <a:t>Get your free resources</a:t>
            </a:r>
            <a:r>
              <a:rPr lang="mr-IN" sz="3200" dirty="0" smtClean="0">
                <a:solidFill>
                  <a:schemeClr val="tx2"/>
                </a:solidFill>
              </a:rPr>
              <a:t>…</a:t>
            </a:r>
            <a:endParaRPr lang="en-US" sz="3200" dirty="0">
              <a:solidFill>
                <a:schemeClr val="tx2"/>
              </a:solidFill>
            </a:endParaRPr>
          </a:p>
        </p:txBody>
      </p:sp>
      <p:pic>
        <p:nvPicPr>
          <p:cNvPr id="4" name="Picture 3">
            <a:extLst>
              <a:ext uri="{FF2B5EF4-FFF2-40B4-BE49-F238E27FC236}">
                <a16:creationId xmlns:a16="http://schemas.microsoft.com/office/drawing/2014/main" xmlns="" id="{2CAB63C0-0CAE-47D7-966A-5C918CFEC1DA}"/>
              </a:ext>
            </a:extLst>
          </p:cNvPr>
          <p:cNvPicPr>
            <a:picLocks noChangeAspect="1"/>
          </p:cNvPicPr>
          <p:nvPr/>
        </p:nvPicPr>
        <p:blipFill>
          <a:blip r:embed="rId3">
            <a:clrChange>
              <a:clrFrom>
                <a:srgbClr val="FFFEFD"/>
              </a:clrFrom>
              <a:clrTo>
                <a:srgbClr val="FFFEFD">
                  <a:alpha val="0"/>
                </a:srgbClr>
              </a:clrTo>
            </a:clrChange>
            <a:extLst>
              <a:ext uri="{28A0092B-C50C-407E-A947-70E740481C1C}">
                <a14:useLocalDpi xmlns:a14="http://schemas.microsoft.com/office/drawing/2010/main" val="0"/>
              </a:ext>
            </a:extLst>
          </a:blip>
          <a:stretch>
            <a:fillRect/>
          </a:stretch>
        </p:blipFill>
        <p:spPr bwMode="auto">
          <a:xfrm>
            <a:off x="4042570" y="260980"/>
            <a:ext cx="4047862" cy="1021186"/>
          </a:xfrm>
          <a:prstGeom prst="rect">
            <a:avLst/>
          </a:prstGeom>
        </p:spPr>
      </p:pic>
      <p:sp>
        <p:nvSpPr>
          <p:cNvPr id="5" name="Rectangle 4"/>
          <p:cNvSpPr/>
          <p:nvPr/>
        </p:nvSpPr>
        <p:spPr>
          <a:xfrm>
            <a:off x="1696940" y="4920907"/>
            <a:ext cx="8837445" cy="79526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hlinkClick r:id="rId4"/>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77376" y="4795969"/>
            <a:ext cx="1045144" cy="1045144"/>
          </a:xfrm>
          <a:prstGeom prst="rect">
            <a:avLst/>
          </a:prstGeom>
        </p:spPr>
      </p:pic>
      <p:sp>
        <p:nvSpPr>
          <p:cNvPr id="6" name="TextBox 5"/>
          <p:cNvSpPr txBox="1"/>
          <p:nvPr/>
        </p:nvSpPr>
        <p:spPr>
          <a:xfrm>
            <a:off x="1834176" y="4995375"/>
            <a:ext cx="6030077"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Download the first chapter of the book as well as the</a:t>
            </a:r>
          </a:p>
          <a:p>
            <a:r>
              <a:rPr lang="en-US" b="1" dirty="0" smtClean="0">
                <a:solidFill>
                  <a:schemeClr val="bg1"/>
                </a:solidFill>
                <a:latin typeface="Avenir Book" charset="0"/>
                <a:ea typeface="Avenir Book" charset="0"/>
                <a:cs typeface="Avenir Book" charset="0"/>
              </a:rPr>
              <a:t>helpful Theological </a:t>
            </a:r>
            <a:r>
              <a:rPr lang="en-US" b="1" dirty="0">
                <a:solidFill>
                  <a:schemeClr val="bg1"/>
                </a:solidFill>
                <a:latin typeface="Avenir Book" charset="0"/>
                <a:ea typeface="Avenir Book" charset="0"/>
                <a:cs typeface="Avenir Book" charset="0"/>
              </a:rPr>
              <a:t>C</a:t>
            </a:r>
            <a:r>
              <a:rPr lang="en-US" b="1" dirty="0" smtClean="0">
                <a:solidFill>
                  <a:schemeClr val="bg1"/>
                </a:solidFill>
                <a:latin typeface="Avenir Book" charset="0"/>
                <a:ea typeface="Avenir Book" charset="0"/>
                <a:cs typeface="Avenir Book" charset="0"/>
              </a:rPr>
              <a:t>heat Sheet by clicking on this icon.</a:t>
            </a:r>
            <a:endParaRPr lang="en-US" b="1" dirty="0">
              <a:solidFill>
                <a:schemeClr val="bg1"/>
              </a:solidFill>
              <a:latin typeface="Avenir Book" charset="0"/>
              <a:ea typeface="Avenir Book" charset="0"/>
              <a:cs typeface="Avenir Book" charset="0"/>
            </a:endParaRPr>
          </a:p>
        </p:txBody>
      </p:sp>
      <p:sp>
        <p:nvSpPr>
          <p:cNvPr id="9" name="Right Arrow 8"/>
          <p:cNvSpPr/>
          <p:nvPr/>
        </p:nvSpPr>
        <p:spPr>
          <a:xfrm>
            <a:off x="7652498" y="5030146"/>
            <a:ext cx="1020277" cy="505371"/>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hlinkClick r:id="rId4"/>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14509" y="1189079"/>
            <a:ext cx="3564271" cy="3564271"/>
          </a:xfrm>
          <a:prstGeom prst="rect">
            <a:avLst/>
          </a:prstGeom>
        </p:spPr>
      </p:pic>
    </p:spTree>
    <p:extLst>
      <p:ext uri="{BB962C8B-B14F-4D97-AF65-F5344CB8AC3E}">
        <p14:creationId xmlns:p14="http://schemas.microsoft.com/office/powerpoint/2010/main" val="180152864"/>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3EA81C-6BE0-410A-8506-2EBBD50FB323}"/>
              </a:ext>
            </a:extLst>
          </p:cNvPr>
          <p:cNvSpPr>
            <a:spLocks noGrp="1"/>
          </p:cNvSpPr>
          <p:nvPr>
            <p:ph type="title"/>
          </p:nvPr>
        </p:nvSpPr>
        <p:spPr/>
        <p:txBody>
          <a:bodyPr>
            <a:normAutofit fontScale="90000"/>
          </a:bodyPr>
          <a:lstStyle/>
          <a:p>
            <a:r>
              <a:rPr lang="en-US" sz="4000" dirty="0"/>
              <a:t>Exclusive Offer for </a:t>
            </a:r>
            <a:r>
              <a:rPr lang="en-US" sz="4000" dirty="0" smtClean="0"/>
              <a:t>Our</a:t>
            </a:r>
            <a:br>
              <a:rPr lang="en-US" sz="4000" dirty="0" smtClean="0"/>
            </a:br>
            <a:r>
              <a:rPr lang="en-US" sz="4000" dirty="0" err="1" smtClean="0"/>
              <a:t>ChurchSource</a:t>
            </a:r>
            <a:r>
              <a:rPr lang="en-US" sz="4000" dirty="0" smtClean="0"/>
              <a:t> </a:t>
            </a:r>
            <a:r>
              <a:rPr lang="en-US" sz="4000" dirty="0"/>
              <a:t>Channel Webcast Viewers</a:t>
            </a:r>
          </a:p>
        </p:txBody>
      </p:sp>
      <p:pic>
        <p:nvPicPr>
          <p:cNvPr id="5" name="Content Placeholder 4">
            <a:hlinkClick r:id="rId3"/>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782635" y="2719729"/>
            <a:ext cx="1814478" cy="3296302"/>
          </a:xfrm>
        </p:spPr>
      </p:pic>
      <p:sp>
        <p:nvSpPr>
          <p:cNvPr id="6" name="Title 1">
            <a:extLst>
              <a:ext uri="{FF2B5EF4-FFF2-40B4-BE49-F238E27FC236}">
                <a16:creationId xmlns:a16="http://schemas.microsoft.com/office/drawing/2014/main" xmlns="" id="{413EA81C-6BE0-410A-8506-2EBBD50FB323}"/>
              </a:ext>
            </a:extLst>
          </p:cNvPr>
          <p:cNvSpPr txBox="1">
            <a:spLocks/>
          </p:cNvSpPr>
          <p:nvPr/>
        </p:nvSpPr>
        <p:spPr>
          <a:xfrm>
            <a:off x="6053997" y="2228599"/>
            <a:ext cx="5000857" cy="938113"/>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200" b="0" i="0" kern="1200" cap="none">
                <a:solidFill>
                  <a:schemeClr val="tx1"/>
                </a:solidFill>
                <a:effectLst/>
                <a:latin typeface="+mj-lt"/>
                <a:ea typeface="+mj-ea"/>
                <a:cs typeface="+mj-cs"/>
              </a:defRPr>
            </a:lvl1pPr>
          </a:lstStyle>
          <a:p>
            <a:r>
              <a:rPr lang="en-US" sz="2400" i="1" dirty="0" smtClean="0"/>
              <a:t>Developing Female Leaders</a:t>
            </a:r>
            <a:endParaRPr lang="en-US" sz="2400" i="1" dirty="0" smtClean="0"/>
          </a:p>
          <a:p>
            <a:r>
              <a:rPr lang="en-US" sz="2100" dirty="0" smtClean="0"/>
              <a:t>By </a:t>
            </a:r>
            <a:r>
              <a:rPr lang="en-US" sz="2100" dirty="0" err="1" smtClean="0"/>
              <a:t>Kadi</a:t>
            </a:r>
            <a:r>
              <a:rPr lang="en-US" sz="2100" dirty="0" smtClean="0"/>
              <a:t> Cole</a:t>
            </a:r>
            <a:endParaRPr lang="en-US" sz="2100" dirty="0" smtClean="0"/>
          </a:p>
        </p:txBody>
      </p:sp>
      <p:sp>
        <p:nvSpPr>
          <p:cNvPr id="7" name="24-Point Star 6"/>
          <p:cNvSpPr/>
          <p:nvPr/>
        </p:nvSpPr>
        <p:spPr>
          <a:xfrm>
            <a:off x="2017187" y="2010120"/>
            <a:ext cx="1717220" cy="1717220"/>
          </a:xfrm>
          <a:prstGeom prst="star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TextBox 7"/>
          <p:cNvSpPr txBox="1"/>
          <p:nvPr/>
        </p:nvSpPr>
        <p:spPr>
          <a:xfrm>
            <a:off x="2283842" y="2454870"/>
            <a:ext cx="1212485" cy="956031"/>
          </a:xfrm>
          <a:prstGeom prst="rect">
            <a:avLst/>
          </a:prstGeom>
          <a:noFill/>
        </p:spPr>
        <p:txBody>
          <a:bodyPr wrap="square" rtlCol="0">
            <a:spAutoFit/>
          </a:bodyPr>
          <a:lstStyle/>
          <a:p>
            <a:pPr algn="ctr">
              <a:lnSpc>
                <a:spcPts val="3300"/>
              </a:lnSpc>
            </a:pPr>
            <a:r>
              <a:rPr lang="en-US" sz="3200" b="1" dirty="0" smtClean="0">
                <a:solidFill>
                  <a:schemeClr val="bg1"/>
                </a:solidFill>
                <a:latin typeface="Avenir Book" charset="0"/>
                <a:ea typeface="Avenir Book" charset="0"/>
                <a:cs typeface="Avenir Book" charset="0"/>
              </a:rPr>
              <a:t>40%</a:t>
            </a:r>
          </a:p>
          <a:p>
            <a:pPr algn="ctr">
              <a:lnSpc>
                <a:spcPts val="3300"/>
              </a:lnSpc>
            </a:pPr>
            <a:r>
              <a:rPr lang="en-US" sz="3200" b="1" dirty="0" smtClean="0">
                <a:solidFill>
                  <a:schemeClr val="bg1"/>
                </a:solidFill>
                <a:latin typeface="Avenir Book" charset="0"/>
                <a:ea typeface="Avenir Book" charset="0"/>
                <a:cs typeface="Avenir Book" charset="0"/>
              </a:rPr>
              <a:t>OFF</a:t>
            </a:r>
            <a:endParaRPr lang="en-US" sz="3200" b="1" dirty="0">
              <a:solidFill>
                <a:schemeClr val="bg1"/>
              </a:solidFill>
              <a:latin typeface="Avenir Book" charset="0"/>
              <a:ea typeface="Avenir Book" charset="0"/>
              <a:cs typeface="Avenir Book" charset="0"/>
            </a:endParaRPr>
          </a:p>
        </p:txBody>
      </p:sp>
      <p:sp>
        <p:nvSpPr>
          <p:cNvPr id="9" name="TextBox 8"/>
          <p:cNvSpPr txBox="1"/>
          <p:nvPr/>
        </p:nvSpPr>
        <p:spPr>
          <a:xfrm>
            <a:off x="6053997" y="3629216"/>
            <a:ext cx="4562668" cy="738664"/>
          </a:xfrm>
          <a:prstGeom prst="rect">
            <a:avLst/>
          </a:prstGeom>
          <a:noFill/>
        </p:spPr>
        <p:txBody>
          <a:bodyPr wrap="square" rtlCol="0">
            <a:spAutoFit/>
          </a:bodyPr>
          <a:lstStyle/>
          <a:p>
            <a:r>
              <a:rPr lang="en-US" sz="2400" dirty="0" smtClean="0"/>
              <a:t>Book</a:t>
            </a:r>
            <a:endParaRPr lang="en-US" sz="2400" dirty="0" smtClean="0"/>
          </a:p>
          <a:p>
            <a:r>
              <a:rPr lang="en-US" strike="sngStrike" dirty="0" smtClean="0">
                <a:latin typeface="Avenir Book" charset="0"/>
                <a:ea typeface="Avenir Book" charset="0"/>
                <a:cs typeface="Avenir Book" charset="0"/>
              </a:rPr>
              <a:t>$18.99 </a:t>
            </a:r>
            <a:r>
              <a:rPr lang="en-US" dirty="0">
                <a:latin typeface="Avenir Book" charset="0"/>
                <a:ea typeface="Avenir Book" charset="0"/>
                <a:cs typeface="Avenir Book" charset="0"/>
              </a:rPr>
              <a:t>| </a:t>
            </a:r>
            <a:r>
              <a:rPr lang="en-US" b="1" dirty="0">
                <a:solidFill>
                  <a:srgbClr val="FF0000"/>
                </a:solidFill>
                <a:latin typeface="Avenir Book" charset="0"/>
                <a:ea typeface="Avenir Book" charset="0"/>
                <a:cs typeface="Avenir Book" charset="0"/>
              </a:rPr>
              <a:t>NOW </a:t>
            </a:r>
            <a:r>
              <a:rPr lang="en-US" b="1" dirty="0" smtClean="0">
                <a:solidFill>
                  <a:srgbClr val="FF0000"/>
                </a:solidFill>
                <a:latin typeface="Avenir Book" charset="0"/>
                <a:ea typeface="Avenir Book" charset="0"/>
                <a:cs typeface="Avenir Book" charset="0"/>
              </a:rPr>
              <a:t>$11.40</a:t>
            </a:r>
            <a:endParaRPr lang="en-US" dirty="0" smtClean="0"/>
          </a:p>
        </p:txBody>
      </p:sp>
      <p:cxnSp>
        <p:nvCxnSpPr>
          <p:cNvPr id="13" name="Straight Connector 12"/>
          <p:cNvCxnSpPr/>
          <p:nvPr/>
        </p:nvCxnSpPr>
        <p:spPr>
          <a:xfrm>
            <a:off x="6121667" y="3080084"/>
            <a:ext cx="4167739" cy="0"/>
          </a:xfrm>
          <a:prstGeom prst="line">
            <a:avLst/>
          </a:prstGeom>
        </p:spPr>
        <p:style>
          <a:lnRef idx="3">
            <a:schemeClr val="accent1"/>
          </a:lnRef>
          <a:fillRef idx="0">
            <a:schemeClr val="accent1"/>
          </a:fillRef>
          <a:effectRef idx="2">
            <a:schemeClr val="accent1"/>
          </a:effectRef>
          <a:fontRef idx="minor">
            <a:schemeClr val="tx1"/>
          </a:fontRef>
        </p:style>
      </p:cxnSp>
      <p:sp>
        <p:nvSpPr>
          <p:cNvPr id="15" name="Rectangle 14"/>
          <p:cNvSpPr/>
          <p:nvPr/>
        </p:nvSpPr>
        <p:spPr>
          <a:xfrm>
            <a:off x="5957016" y="5076829"/>
            <a:ext cx="5275666" cy="6463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hlinkClick r:id="rId3"/>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896" y="4923384"/>
            <a:ext cx="908965" cy="908965"/>
          </a:xfrm>
          <a:prstGeom prst="rect">
            <a:avLst/>
          </a:prstGeom>
        </p:spPr>
      </p:pic>
      <p:sp>
        <p:nvSpPr>
          <p:cNvPr id="16" name="TextBox 15"/>
          <p:cNvSpPr txBox="1"/>
          <p:nvPr/>
        </p:nvSpPr>
        <p:spPr>
          <a:xfrm>
            <a:off x="7132320" y="5096079"/>
            <a:ext cx="3912909" cy="646331"/>
          </a:xfrm>
          <a:prstGeom prst="rect">
            <a:avLst/>
          </a:prstGeom>
          <a:noFill/>
        </p:spPr>
        <p:txBody>
          <a:bodyPr wrap="square" rtlCol="0">
            <a:spAutoFit/>
          </a:bodyPr>
          <a:lstStyle/>
          <a:p>
            <a:r>
              <a:rPr lang="en-US" b="1" dirty="0" smtClean="0">
                <a:solidFill>
                  <a:schemeClr val="bg1"/>
                </a:solidFill>
                <a:latin typeface="Avenir Book" charset="0"/>
                <a:ea typeface="Avenir Book" charset="0"/>
                <a:cs typeface="Avenir Book" charset="0"/>
              </a:rPr>
              <a:t>Click on the links in the</a:t>
            </a:r>
            <a:br>
              <a:rPr lang="en-US" b="1" dirty="0" smtClean="0">
                <a:solidFill>
                  <a:schemeClr val="bg1"/>
                </a:solidFill>
                <a:latin typeface="Avenir Book" charset="0"/>
                <a:ea typeface="Avenir Book" charset="0"/>
                <a:cs typeface="Avenir Book" charset="0"/>
              </a:rPr>
            </a:br>
            <a:r>
              <a:rPr lang="en-US" b="1" dirty="0" smtClean="0">
                <a:solidFill>
                  <a:schemeClr val="bg1"/>
                </a:solidFill>
                <a:latin typeface="Avenir Book" charset="0"/>
                <a:ea typeface="Avenir Book" charset="0"/>
                <a:cs typeface="Avenir Book" charset="0"/>
              </a:rPr>
              <a:t>“Resource List” widget to purchase.</a:t>
            </a:r>
            <a:endParaRPr lang="en-US" b="1" dirty="0">
              <a:solidFill>
                <a:schemeClr val="bg1"/>
              </a:solidFill>
              <a:latin typeface="Avenir Book" charset="0"/>
              <a:ea typeface="Avenir Book" charset="0"/>
              <a:cs typeface="Avenir Book" charset="0"/>
            </a:endParaRPr>
          </a:p>
        </p:txBody>
      </p:sp>
    </p:spTree>
    <p:extLst>
      <p:ext uri="{BB962C8B-B14F-4D97-AF65-F5344CB8AC3E}">
        <p14:creationId xmlns:p14="http://schemas.microsoft.com/office/powerpoint/2010/main" val="1165365060"/>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1_Gallery">
  <a:themeElements>
    <a:clrScheme name="Custom 1">
      <a:dk1>
        <a:srgbClr val="000000"/>
      </a:dk1>
      <a:lt1>
        <a:srgbClr val="FFFFFF"/>
      </a:lt1>
      <a:dk2>
        <a:srgbClr val="454545"/>
      </a:dk2>
      <a:lt2>
        <a:srgbClr val="EDEBE7"/>
      </a:lt2>
      <a:accent1>
        <a:srgbClr val="188C92"/>
      </a:accent1>
      <a:accent2>
        <a:srgbClr val="DCAB34"/>
      </a:accent2>
      <a:accent3>
        <a:srgbClr val="D26D23"/>
      </a:accent3>
      <a:accent4>
        <a:srgbClr val="972323"/>
      </a:accent4>
      <a:accent5>
        <a:srgbClr val="236797"/>
      </a:accent5>
      <a:accent6>
        <a:srgbClr val="2FB6C6"/>
      </a:accent6>
      <a:hlink>
        <a:srgbClr val="8FC639"/>
      </a:hlink>
      <a:folHlink>
        <a:srgbClr val="E7C272"/>
      </a:folHlink>
    </a:clrScheme>
    <a:fontScheme name="Gallery">
      <a:majorFont>
        <a:latin typeface="Palatino Linotype" panose="020405020505050303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Palatino Linotype" panose="020405020505050303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AC464412-510E-4F2B-8947-A0DDBD02899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20659</TotalTime>
  <Words>626</Words>
  <Application>Microsoft Macintosh PowerPoint</Application>
  <PresentationFormat>Widescreen</PresentationFormat>
  <Paragraphs>135</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Avenir Book</vt:lpstr>
      <vt:lpstr>Book Antiqua</vt:lpstr>
      <vt:lpstr>Calibri</vt:lpstr>
      <vt:lpstr>Mangal</vt:lpstr>
      <vt:lpstr>Palatino Linotype</vt:lpstr>
      <vt:lpstr>Arial</vt:lpstr>
      <vt:lpstr>1_Gallery</vt:lpstr>
      <vt:lpstr>PowerPoint Presentation</vt:lpstr>
      <vt:lpstr>Exclusive Offer for Our ChurchSource Channel Webcast Viewers</vt:lpstr>
      <vt:lpstr>Navigate the Minefields and Release the Potential of Women in Your Church</vt:lpstr>
      <vt:lpstr>Leaders in churches across all denominations seem to be struggling with figuring out how to empower women in leadership roles the way they would like. </vt:lpstr>
      <vt:lpstr>Exclusive Offer for Our ChurchSource Channel Webcast Viewers</vt:lpstr>
      <vt:lpstr>There is a big disconnect. How can we bridge the gap? What can men leaders in the church do? What can women do to steward our leadership well? How can we meet in the middle?</vt:lpstr>
      <vt:lpstr>PowerPoint Presentation</vt:lpstr>
      <vt:lpstr>Right now our churches are made up of 61% women. Women make up over half the population of most churches, yet they hold less than 10% of the formal leadership roles in the church.</vt:lpstr>
      <vt:lpstr>“The Sticky Floor” Limitations</vt:lpstr>
      <vt:lpstr>Men who are leading in the church are really the ones who hold the keys to the leadership doors that could be unlocked for the women in their church.</vt:lpstr>
      <vt:lpstr>Developing Female Leaders: Navigate the Minefields and Release the Potential of Women in Your Church</vt:lpstr>
      <vt:lpstr>PowerPoint Presentation</vt:lpstr>
      <vt:lpstr>This is a gray issue in Scripture. If it were black and white, there would be no controversy about it. We each need to do the hard work of studying Scripture and deciding where we land on the issue.</vt:lpstr>
      <vt:lpstr>Our culture is demanding we pay attention to this topic.</vt:lpstr>
      <vt:lpstr>Right now, in church work, women earn 72% of what men work for the exact same job in the exact same role.</vt:lpstr>
      <vt:lpstr>God designed the church to set the moral standard, not respond to external pressure to have a higher moral standard.</vt:lpstr>
      <vt:lpstr>Less awkwardness. More freedom.</vt:lpstr>
      <vt:lpstr>Who is this book for?</vt:lpstr>
      <vt:lpstr>PowerPoint Presentation</vt:lpstr>
      <vt:lpstr>Exclusive Offer for Our ChurchSource Channel Webcast Viewers</vt:lpstr>
    </vt:vector>
  </TitlesOfParts>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ChurchSource Video Podcast Proposal</dc:title>
  <dc:creator>Wolfe, Caren</dc:creator>
  <cp:lastModifiedBy>Kuo, David</cp:lastModifiedBy>
  <cp:revision>105</cp:revision>
  <cp:lastPrinted>2019-01-10T19:26:51Z</cp:lastPrinted>
  <dcterms:created xsi:type="dcterms:W3CDTF">2018-12-07T16:16:17Z</dcterms:created>
  <dcterms:modified xsi:type="dcterms:W3CDTF">2019-02-25T22:39:06Z</dcterms:modified>
</cp:coreProperties>
</file>