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6" r:id="rId2"/>
    <p:sldId id="265" r:id="rId3"/>
    <p:sldId id="264" r:id="rId4"/>
    <p:sldId id="267" r:id="rId5"/>
    <p:sldId id="303" r:id="rId6"/>
    <p:sldId id="305" r:id="rId7"/>
    <p:sldId id="306" r:id="rId8"/>
    <p:sldId id="308" r:id="rId9"/>
    <p:sldId id="307" r:id="rId10"/>
    <p:sldId id="304" r:id="rId11"/>
    <p:sldId id="309" r:id="rId12"/>
    <p:sldId id="310" r:id="rId13"/>
    <p:sldId id="311" r:id="rId14"/>
    <p:sldId id="312" r:id="rId15"/>
    <p:sldId id="313" r:id="rId16"/>
    <p:sldId id="315" r:id="rId17"/>
    <p:sldId id="314" r:id="rId18"/>
    <p:sldId id="290" r:id="rId19"/>
    <p:sldId id="316" r:id="rId20"/>
    <p:sldId id="317" r:id="rId21"/>
    <p:sldId id="318" r:id="rId22"/>
    <p:sldId id="319" r:id="rId23"/>
    <p:sldId id="320" r:id="rId24"/>
    <p:sldId id="321" r:id="rId25"/>
    <p:sldId id="322" r:id="rId26"/>
    <p:sldId id="323" r:id="rId27"/>
    <p:sldId id="324" r:id="rId28"/>
    <p:sldId id="269" r:id="rId29"/>
    <p:sldId id="325" r:id="rId30"/>
    <p:sldId id="326" r:id="rId3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9" autoAdjust="0"/>
    <p:restoredTop sz="94663"/>
  </p:normalViewPr>
  <p:slideViewPr>
    <p:cSldViewPr snapToGrid="0">
      <p:cViewPr varScale="1">
        <p:scale>
          <a:sx n="130" d="100"/>
          <a:sy n="130" d="100"/>
        </p:scale>
        <p:origin x="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06AECC4-563E-0F40-8EFC-A10BFDCEB390}" type="datetimeFigureOut">
              <a:rPr lang="en-US" smtClean="0"/>
              <a:t>3/6/19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D65AE2DF-2144-7047-B121-CC70E33A1E25}" type="slidenum">
              <a:rPr lang="en-US" smtClean="0"/>
              <a:t>‹#›</a:t>
            </a:fld>
            <a:endParaRPr lang="en-US"/>
          </a:p>
        </p:txBody>
      </p:sp>
    </p:spTree>
    <p:extLst>
      <p:ext uri="{BB962C8B-B14F-4D97-AF65-F5344CB8AC3E}">
        <p14:creationId xmlns:p14="http://schemas.microsoft.com/office/powerpoint/2010/main" val="63846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0:00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a:t>
            </a:fld>
            <a:endParaRPr lang="en-US"/>
          </a:p>
        </p:txBody>
      </p:sp>
    </p:spTree>
    <p:extLst>
      <p:ext uri="{BB962C8B-B14F-4D97-AF65-F5344CB8AC3E}">
        <p14:creationId xmlns:p14="http://schemas.microsoft.com/office/powerpoint/2010/main" val="2066505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9:35</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10</a:t>
            </a:fld>
            <a:endParaRPr lang="en-US"/>
          </a:p>
        </p:txBody>
      </p:sp>
    </p:spTree>
    <p:extLst>
      <p:ext uri="{BB962C8B-B14F-4D97-AF65-F5344CB8AC3E}">
        <p14:creationId xmlns:p14="http://schemas.microsoft.com/office/powerpoint/2010/main" val="62547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at </a:t>
            </a:r>
            <a:r>
              <a:rPr lang="en-US" dirty="0" smtClean="0"/>
              <a:t>9:49</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11</a:t>
            </a:fld>
            <a:endParaRPr lang="en-US"/>
          </a:p>
        </p:txBody>
      </p:sp>
    </p:spTree>
    <p:extLst>
      <p:ext uri="{BB962C8B-B14F-4D97-AF65-F5344CB8AC3E}">
        <p14:creationId xmlns:p14="http://schemas.microsoft.com/office/powerpoint/2010/main" val="204200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11:40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12</a:t>
            </a:fld>
            <a:endParaRPr lang="en-US"/>
          </a:p>
        </p:txBody>
      </p:sp>
    </p:spTree>
    <p:extLst>
      <p:ext uri="{BB962C8B-B14F-4D97-AF65-F5344CB8AC3E}">
        <p14:creationId xmlns:p14="http://schemas.microsoft.com/office/powerpoint/2010/main" val="2072595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at </a:t>
            </a:r>
            <a:r>
              <a:rPr lang="en-US" dirty="0" smtClean="0"/>
              <a:t>13:02</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13</a:t>
            </a:fld>
            <a:endParaRPr lang="en-US"/>
          </a:p>
        </p:txBody>
      </p:sp>
    </p:spTree>
    <p:extLst>
      <p:ext uri="{BB962C8B-B14F-4D97-AF65-F5344CB8AC3E}">
        <p14:creationId xmlns:p14="http://schemas.microsoft.com/office/powerpoint/2010/main" val="1546022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15:53</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14</a:t>
            </a:fld>
            <a:endParaRPr lang="en-US"/>
          </a:p>
        </p:txBody>
      </p:sp>
    </p:spTree>
    <p:extLst>
      <p:ext uri="{BB962C8B-B14F-4D97-AF65-F5344CB8AC3E}">
        <p14:creationId xmlns:p14="http://schemas.microsoft.com/office/powerpoint/2010/main" val="1619203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16:40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15</a:t>
            </a:fld>
            <a:endParaRPr lang="en-US"/>
          </a:p>
        </p:txBody>
      </p:sp>
    </p:spTree>
    <p:extLst>
      <p:ext uri="{BB962C8B-B14F-4D97-AF65-F5344CB8AC3E}">
        <p14:creationId xmlns:p14="http://schemas.microsoft.com/office/powerpoint/2010/main" val="2003322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17:40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16</a:t>
            </a:fld>
            <a:endParaRPr lang="en-US"/>
          </a:p>
        </p:txBody>
      </p:sp>
    </p:spTree>
    <p:extLst>
      <p:ext uri="{BB962C8B-B14F-4D97-AF65-F5344CB8AC3E}">
        <p14:creationId xmlns:p14="http://schemas.microsoft.com/office/powerpoint/2010/main" val="105856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at </a:t>
            </a:r>
            <a:r>
              <a:rPr lang="en-US" dirty="0" smtClean="0"/>
              <a:t>19:53</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17</a:t>
            </a:fld>
            <a:endParaRPr lang="en-US"/>
          </a:p>
        </p:txBody>
      </p:sp>
    </p:spTree>
    <p:extLst>
      <p:ext uri="{BB962C8B-B14F-4D97-AF65-F5344CB8AC3E}">
        <p14:creationId xmlns:p14="http://schemas.microsoft.com/office/powerpoint/2010/main" val="639289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21:21</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18</a:t>
            </a:fld>
            <a:endParaRPr lang="en-US"/>
          </a:p>
        </p:txBody>
      </p:sp>
    </p:spTree>
    <p:extLst>
      <p:ext uri="{BB962C8B-B14F-4D97-AF65-F5344CB8AC3E}">
        <p14:creationId xmlns:p14="http://schemas.microsoft.com/office/powerpoint/2010/main" val="1985621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22:31</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19</a:t>
            </a:fld>
            <a:endParaRPr lang="en-US"/>
          </a:p>
        </p:txBody>
      </p:sp>
    </p:spTree>
    <p:extLst>
      <p:ext uri="{BB962C8B-B14F-4D97-AF65-F5344CB8AC3E}">
        <p14:creationId xmlns:p14="http://schemas.microsoft.com/office/powerpoint/2010/main" val="173113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0:58</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a:t>
            </a:fld>
            <a:endParaRPr lang="en-US"/>
          </a:p>
        </p:txBody>
      </p:sp>
    </p:spTree>
    <p:extLst>
      <p:ext uri="{BB962C8B-B14F-4D97-AF65-F5344CB8AC3E}">
        <p14:creationId xmlns:p14="http://schemas.microsoft.com/office/powerpoint/2010/main" val="1144395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at </a:t>
            </a:r>
            <a:r>
              <a:rPr lang="en-US" dirty="0" smtClean="0"/>
              <a:t>23:55</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20</a:t>
            </a:fld>
            <a:endParaRPr lang="en-US"/>
          </a:p>
        </p:txBody>
      </p:sp>
    </p:spTree>
    <p:extLst>
      <p:ext uri="{BB962C8B-B14F-4D97-AF65-F5344CB8AC3E}">
        <p14:creationId xmlns:p14="http://schemas.microsoft.com/office/powerpoint/2010/main" val="695618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at </a:t>
            </a:r>
            <a:r>
              <a:rPr lang="en-US" dirty="0" smtClean="0"/>
              <a:t>26:19</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21</a:t>
            </a:fld>
            <a:endParaRPr lang="en-US"/>
          </a:p>
        </p:txBody>
      </p:sp>
    </p:spTree>
    <p:extLst>
      <p:ext uri="{BB962C8B-B14F-4D97-AF65-F5344CB8AC3E}">
        <p14:creationId xmlns:p14="http://schemas.microsoft.com/office/powerpoint/2010/main" val="1265784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26:58</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22</a:t>
            </a:fld>
            <a:endParaRPr lang="en-US"/>
          </a:p>
        </p:txBody>
      </p:sp>
    </p:spTree>
    <p:extLst>
      <p:ext uri="{BB962C8B-B14F-4D97-AF65-F5344CB8AC3E}">
        <p14:creationId xmlns:p14="http://schemas.microsoft.com/office/powerpoint/2010/main" val="711391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28:19</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23</a:t>
            </a:fld>
            <a:endParaRPr lang="en-US"/>
          </a:p>
        </p:txBody>
      </p:sp>
    </p:spTree>
    <p:extLst>
      <p:ext uri="{BB962C8B-B14F-4D97-AF65-F5344CB8AC3E}">
        <p14:creationId xmlns:p14="http://schemas.microsoft.com/office/powerpoint/2010/main" val="400955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28:31</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24</a:t>
            </a:fld>
            <a:endParaRPr lang="en-US"/>
          </a:p>
        </p:txBody>
      </p:sp>
    </p:spTree>
    <p:extLst>
      <p:ext uri="{BB962C8B-B14F-4D97-AF65-F5344CB8AC3E}">
        <p14:creationId xmlns:p14="http://schemas.microsoft.com/office/powerpoint/2010/main" val="707144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28:44</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25</a:t>
            </a:fld>
            <a:endParaRPr lang="en-US"/>
          </a:p>
        </p:txBody>
      </p:sp>
    </p:spTree>
    <p:extLst>
      <p:ext uri="{BB962C8B-B14F-4D97-AF65-F5344CB8AC3E}">
        <p14:creationId xmlns:p14="http://schemas.microsoft.com/office/powerpoint/2010/main" val="1290325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29:30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26</a:t>
            </a:fld>
            <a:endParaRPr lang="en-US"/>
          </a:p>
        </p:txBody>
      </p:sp>
    </p:spTree>
    <p:extLst>
      <p:ext uri="{BB962C8B-B14F-4D97-AF65-F5344CB8AC3E}">
        <p14:creationId xmlns:p14="http://schemas.microsoft.com/office/powerpoint/2010/main" val="1646889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30:50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27</a:t>
            </a:fld>
            <a:endParaRPr lang="en-US"/>
          </a:p>
        </p:txBody>
      </p:sp>
    </p:spTree>
    <p:extLst>
      <p:ext uri="{BB962C8B-B14F-4D97-AF65-F5344CB8AC3E}">
        <p14:creationId xmlns:p14="http://schemas.microsoft.com/office/powerpoint/2010/main" val="271530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32:35</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28</a:t>
            </a:fld>
            <a:endParaRPr lang="en-US"/>
          </a:p>
        </p:txBody>
      </p:sp>
    </p:spTree>
    <p:extLst>
      <p:ext uri="{BB962C8B-B14F-4D97-AF65-F5344CB8AC3E}">
        <p14:creationId xmlns:p14="http://schemas.microsoft.com/office/powerpoint/2010/main" val="1256517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at </a:t>
            </a:r>
            <a:r>
              <a:rPr lang="en-US" dirty="0" smtClean="0"/>
              <a:t>33:29</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29</a:t>
            </a:fld>
            <a:endParaRPr lang="en-US"/>
          </a:p>
        </p:txBody>
      </p:sp>
    </p:spTree>
    <p:extLst>
      <p:ext uri="{BB962C8B-B14F-4D97-AF65-F5344CB8AC3E}">
        <p14:creationId xmlns:p14="http://schemas.microsoft.com/office/powerpoint/2010/main" val="105942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at </a:t>
            </a:r>
            <a:r>
              <a:rPr lang="en-US" dirty="0" smtClean="0"/>
              <a:t>2:42</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3</a:t>
            </a:fld>
            <a:endParaRPr lang="en-US"/>
          </a:p>
        </p:txBody>
      </p:sp>
    </p:spTree>
    <p:extLst>
      <p:ext uri="{BB962C8B-B14F-4D97-AF65-F5344CB8AC3E}">
        <p14:creationId xmlns:p14="http://schemas.microsoft.com/office/powerpoint/2010/main" val="1855542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33:55</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30</a:t>
            </a:fld>
            <a:endParaRPr lang="en-US"/>
          </a:p>
        </p:txBody>
      </p:sp>
    </p:spTree>
    <p:extLst>
      <p:ext uri="{BB962C8B-B14F-4D97-AF65-F5344CB8AC3E}">
        <p14:creationId xmlns:p14="http://schemas.microsoft.com/office/powerpoint/2010/main" val="15875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3:30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4</a:t>
            </a:fld>
            <a:endParaRPr lang="en-US"/>
          </a:p>
        </p:txBody>
      </p:sp>
    </p:spTree>
    <p:extLst>
      <p:ext uri="{BB962C8B-B14F-4D97-AF65-F5344CB8AC3E}">
        <p14:creationId xmlns:p14="http://schemas.microsoft.com/office/powerpoint/2010/main" val="90275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3:38</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5</a:t>
            </a:fld>
            <a:endParaRPr lang="en-US"/>
          </a:p>
        </p:txBody>
      </p:sp>
    </p:spTree>
    <p:extLst>
      <p:ext uri="{BB962C8B-B14F-4D97-AF65-F5344CB8AC3E}">
        <p14:creationId xmlns:p14="http://schemas.microsoft.com/office/powerpoint/2010/main" val="68868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3:55</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6</a:t>
            </a:fld>
            <a:endParaRPr lang="en-US"/>
          </a:p>
        </p:txBody>
      </p:sp>
    </p:spTree>
    <p:extLst>
      <p:ext uri="{BB962C8B-B14F-4D97-AF65-F5344CB8AC3E}">
        <p14:creationId xmlns:p14="http://schemas.microsoft.com/office/powerpoint/2010/main" val="965675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5:30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7</a:t>
            </a:fld>
            <a:endParaRPr lang="en-US"/>
          </a:p>
        </p:txBody>
      </p:sp>
    </p:spTree>
    <p:extLst>
      <p:ext uri="{BB962C8B-B14F-4D97-AF65-F5344CB8AC3E}">
        <p14:creationId xmlns:p14="http://schemas.microsoft.com/office/powerpoint/2010/main" val="1325551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6:40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8</a:t>
            </a:fld>
            <a:endParaRPr lang="en-US"/>
          </a:p>
        </p:txBody>
      </p:sp>
    </p:spTree>
    <p:extLst>
      <p:ext uri="{BB962C8B-B14F-4D97-AF65-F5344CB8AC3E}">
        <p14:creationId xmlns:p14="http://schemas.microsoft.com/office/powerpoint/2010/main" val="1485609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8:15</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9</a:t>
            </a:fld>
            <a:endParaRPr lang="en-US"/>
          </a:p>
        </p:txBody>
      </p:sp>
    </p:spTree>
    <p:extLst>
      <p:ext uri="{BB962C8B-B14F-4D97-AF65-F5344CB8AC3E}">
        <p14:creationId xmlns:p14="http://schemas.microsoft.com/office/powerpoint/2010/main" val="1646826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3/6/19</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109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3/6/19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460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dirty="0"/>
              <a:t>3/6/19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5433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3/6/19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439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3/6/19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080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3/6/19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997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3/6/19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4951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dirty="0"/>
              <a:t>3/6/19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228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3/6/19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88471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3/6/19</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13" name="Rectangle 12"/>
          <p:cNvSpPr/>
          <p:nvPr userDrawn="1"/>
        </p:nvSpPr>
        <p:spPr>
          <a:xfrm>
            <a:off x="0" y="6436426"/>
            <a:ext cx="12192000" cy="4215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211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hyperlink" Target="https://churchsource.com/products/the-passion-generation-the-seemingly-reckless-definitely-disruptive-but-far-from-hopeless-millennials?utm_source=on24webcast&amp;utm_medium=slides&amp;utm_campaign=cs-cs_grantskeldonwebinarpresentation" TargetMode="External"/><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churchsource.com/products/the-passion-generation-the-seemingly-reckless-definitely-disruptive-but-far-from-hopeless-millennials?utm_source=on24webcast&amp;utm_medium=slides&amp;utm_campaign=cs-cs_grantskeldonwebinarpresentation" TargetMode="External"/><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s://churchsource.com/products/the-passion-generation-the-seemingly-reckless-definitely-disruptive-but-far-from-hopeless-millennials?utm_source=on24webcast&amp;utm_medium=slides&amp;utm_campaign=cs-cs_grantskeldonwebinarpresentation" TargetMode="External"/><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churchsource.com/products/the-passion-generation-the-seemingly-reckless-definitely-disruptive-but-far-from-hopeless-millennials?utm_source=on24webcast&amp;utm_medium=slides&amp;utm_campaign=cs-cs_grantskeldonwebinarpresentation" TargetMode="External"/><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s://churchsource.com/products/the-passion-generation-the-seemingly-reckless-definitely-disruptive-but-far-from-hopeless-millennials?utm_source=on24webcast&amp;utm_medium=slides&amp;utm_campaign=cs-cs_grantskeldonwebinarpresentation" TargetMode="External"/><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s://churchsource.com/products/the-passion-generation-the-seemingly-reckless-definitely-disruptive-but-far-from-hopeless-millennials?utm_source=on24webcast&amp;utm_medium=slides&amp;utm_campaign=cs-cs_grantskeldonwebinarpresentation"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hyperlink" Target="https://churchsource.com/products/the-passion-generation-the-seemingly-reckless-definitely-disruptive-but-far-from-hopeless-millennials?utm_source=on24webcast&amp;utm_medium=slides&amp;utm_campaign=cs-cs_grantskeldonwebinarpresentation" TargetMode="External"/><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9942A088-2D88-4785-9563-2D991F6ADF88}"/>
              </a:ext>
            </a:extLst>
          </p:cNvPr>
          <p:cNvSpPr>
            <a:spLocks noGrp="1"/>
          </p:cNvSpPr>
          <p:nvPr>
            <p:ph type="subTitle" idx="4294967295"/>
          </p:nvPr>
        </p:nvSpPr>
        <p:spPr>
          <a:xfrm>
            <a:off x="1814512" y="3655479"/>
            <a:ext cx="8562975" cy="977900"/>
          </a:xfrm>
        </p:spPr>
        <p:txBody>
          <a:bodyPr>
            <a:normAutofit/>
          </a:bodyPr>
          <a:lstStyle/>
          <a:p>
            <a:pPr marL="0" indent="0" algn="ctr">
              <a:buNone/>
            </a:pPr>
            <a:r>
              <a:rPr lang="en-US" sz="3200" dirty="0" smtClean="0">
                <a:solidFill>
                  <a:schemeClr val="tx2"/>
                </a:solidFill>
              </a:rPr>
              <a:t>Welcome!</a:t>
            </a:r>
            <a:endParaRPr lang="en-US" sz="3200" dirty="0">
              <a:solidFill>
                <a:schemeClr val="tx2"/>
              </a:solidFill>
            </a:endParaRPr>
          </a:p>
        </p:txBody>
      </p:sp>
      <p:pic>
        <p:nvPicPr>
          <p:cNvPr id="4" name="Picture 3">
            <a:extLst>
              <a:ext uri="{FF2B5EF4-FFF2-40B4-BE49-F238E27FC236}">
                <a16:creationId xmlns="" xmlns:a16="http://schemas.microsoft.com/office/drawing/2014/main" id="{2CAB63C0-0CAE-47D7-966A-5C918CFEC1DA}"/>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bwMode="auto">
          <a:xfrm>
            <a:off x="1989144" y="1356862"/>
            <a:ext cx="8213712" cy="2072138"/>
          </a:xfrm>
          <a:prstGeom prst="rect">
            <a:avLst/>
          </a:prstGeom>
        </p:spPr>
      </p:pic>
      <p:sp>
        <p:nvSpPr>
          <p:cNvPr id="5" name="Rectangle 4"/>
          <p:cNvSpPr/>
          <p:nvPr/>
        </p:nvSpPr>
        <p:spPr>
          <a:xfrm>
            <a:off x="1677276" y="4655436"/>
            <a:ext cx="8837445" cy="795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712" y="4530498"/>
            <a:ext cx="1045144" cy="1045144"/>
          </a:xfrm>
          <a:prstGeom prst="rect">
            <a:avLst/>
          </a:prstGeom>
        </p:spPr>
      </p:pic>
      <p:sp>
        <p:nvSpPr>
          <p:cNvPr id="6" name="TextBox 5"/>
          <p:cNvSpPr txBox="1"/>
          <p:nvPr/>
        </p:nvSpPr>
        <p:spPr>
          <a:xfrm>
            <a:off x="1814512" y="4729904"/>
            <a:ext cx="6030077"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Join the conversation by opening </a:t>
            </a:r>
            <a:r>
              <a:rPr lang="en-US" b="1" smtClean="0">
                <a:solidFill>
                  <a:schemeClr val="bg1"/>
                </a:solidFill>
                <a:latin typeface="Avenir Book" charset="0"/>
                <a:ea typeface="Avenir Book" charset="0"/>
                <a:cs typeface="Avenir Book" charset="0"/>
              </a:rPr>
              <a:t>the “Group Chat” </a:t>
            </a:r>
            <a:r>
              <a:rPr lang="en-US" b="1" dirty="0" smtClean="0">
                <a:solidFill>
                  <a:schemeClr val="bg1"/>
                </a:solidFill>
                <a:latin typeface="Avenir Book" charset="0"/>
                <a:ea typeface="Avenir Book" charset="0"/>
                <a:cs typeface="Avenir Book" charset="0"/>
              </a:rPr>
              <a:t>widget in the dashboard.</a:t>
            </a:r>
            <a:endParaRPr lang="en-US" b="1" dirty="0">
              <a:solidFill>
                <a:schemeClr val="bg1"/>
              </a:solidFill>
              <a:latin typeface="Avenir Book" charset="0"/>
              <a:ea typeface="Avenir Book" charset="0"/>
              <a:cs typeface="Avenir Book" charset="0"/>
            </a:endParaRPr>
          </a:p>
        </p:txBody>
      </p:sp>
      <p:sp>
        <p:nvSpPr>
          <p:cNvPr id="9" name="Right Arrow 8"/>
          <p:cNvSpPr/>
          <p:nvPr/>
        </p:nvSpPr>
        <p:spPr>
          <a:xfrm>
            <a:off x="7632834" y="4764675"/>
            <a:ext cx="1020277" cy="5053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8685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000310" y="2254187"/>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 xmlns:a16="http://schemas.microsoft.com/office/drawing/2014/main" id="{CCAA7B13-C673-46D0-A0C9-D66DE26CD36A}"/>
              </a:ext>
            </a:extLst>
          </p:cNvPr>
          <p:cNvSpPr>
            <a:spLocks noGrp="1"/>
          </p:cNvSpPr>
          <p:nvPr>
            <p:ph type="title"/>
          </p:nvPr>
        </p:nvSpPr>
        <p:spPr>
          <a:xfrm>
            <a:off x="1515237" y="2178774"/>
            <a:ext cx="9520158" cy="2157933"/>
          </a:xfrm>
        </p:spPr>
        <p:txBody>
          <a:bodyPr>
            <a:normAutofit/>
          </a:bodyPr>
          <a:lstStyle/>
          <a:p>
            <a:pPr algn="ctr"/>
            <a:r>
              <a:rPr lang="en-US" i="1" dirty="0"/>
              <a:t>Statistically most come to Christ when they’re young but they were never </a:t>
            </a:r>
            <a:r>
              <a:rPr lang="en-US" i="1" dirty="0" err="1"/>
              <a:t>discipled</a:t>
            </a:r>
            <a:r>
              <a:rPr lang="en-US" i="1" dirty="0"/>
              <a:t> when they were young. Most of our ministries are highly focused on conversion but they’re not focused on discipleship.</a:t>
            </a:r>
            <a:endParaRPr lang="en-US" i="1" dirty="0"/>
          </a:p>
        </p:txBody>
      </p:sp>
      <p:sp>
        <p:nvSpPr>
          <p:cNvPr id="4" name="TextBox 3"/>
          <p:cNvSpPr txBox="1"/>
          <p:nvPr/>
        </p:nvSpPr>
        <p:spPr>
          <a:xfrm>
            <a:off x="4889982" y="4634275"/>
            <a:ext cx="2770668" cy="369332"/>
          </a:xfrm>
          <a:prstGeom prst="rect">
            <a:avLst/>
          </a:prstGeom>
          <a:noFill/>
        </p:spPr>
        <p:txBody>
          <a:bodyPr wrap="square" rtlCol="0">
            <a:spAutoFit/>
          </a:bodyPr>
          <a:lstStyle/>
          <a:p>
            <a:pPr algn="ctr"/>
            <a:r>
              <a:rPr lang="en-US" dirty="0" smtClean="0"/>
              <a:t>- Grant </a:t>
            </a:r>
            <a:r>
              <a:rPr lang="en-US" dirty="0" err="1" smtClean="0"/>
              <a:t>Skeldon</a:t>
            </a:r>
            <a:endParaRPr lang="en-US" dirty="0"/>
          </a:p>
        </p:txBody>
      </p:sp>
    </p:spTree>
    <p:extLst>
      <p:ext uri="{BB962C8B-B14F-4D97-AF65-F5344CB8AC3E}">
        <p14:creationId xmlns:p14="http://schemas.microsoft.com/office/powerpoint/2010/main" val="150874929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2978" y="450723"/>
            <a:ext cx="6678111" cy="537980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782529" y="5978013"/>
            <a:ext cx="6839007" cy="307777"/>
          </a:xfrm>
          <a:prstGeom prst="rect">
            <a:avLst/>
          </a:prstGeom>
          <a:noFill/>
        </p:spPr>
        <p:txBody>
          <a:bodyPr wrap="square" rtlCol="0">
            <a:spAutoFit/>
          </a:bodyPr>
          <a:lstStyle/>
          <a:p>
            <a:r>
              <a:rPr lang="en-US" sz="1400" dirty="0" smtClean="0"/>
              <a:t>Image from </a:t>
            </a:r>
            <a:r>
              <a:rPr lang="en-US" sz="1400" i="1" dirty="0" smtClean="0"/>
              <a:t>The Passion Generation </a:t>
            </a:r>
            <a:r>
              <a:rPr lang="en-US" sz="1400" dirty="0" smtClean="0"/>
              <a:t>by Grant </a:t>
            </a:r>
            <a:r>
              <a:rPr lang="en-US" sz="1400" dirty="0" err="1" smtClean="0"/>
              <a:t>Skeldon</a:t>
            </a:r>
            <a:endParaRPr lang="en-US" sz="1400" dirty="0"/>
          </a:p>
        </p:txBody>
      </p:sp>
    </p:spTree>
    <p:extLst>
      <p:ext uri="{BB962C8B-B14F-4D97-AF65-F5344CB8AC3E}">
        <p14:creationId xmlns:p14="http://schemas.microsoft.com/office/powerpoint/2010/main" val="182512409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3EA81C-6BE0-410A-8506-2EBBD50FB323}"/>
              </a:ext>
            </a:extLst>
          </p:cNvPr>
          <p:cNvSpPr>
            <a:spLocks noGrp="1"/>
          </p:cNvSpPr>
          <p:nvPr>
            <p:ph type="title"/>
          </p:nvPr>
        </p:nvSpPr>
        <p:spPr/>
        <p:txBody>
          <a:bodyPr>
            <a:normAutofit fontScale="90000"/>
          </a:bodyPr>
          <a:lstStyle/>
          <a:p>
            <a:r>
              <a:rPr lang="en-US" sz="4000" dirty="0"/>
              <a:t>Exclusive Offer for </a:t>
            </a:r>
            <a:r>
              <a:rPr lang="en-US" sz="4000" dirty="0" smtClean="0"/>
              <a:t>Our</a:t>
            </a:r>
            <a:br>
              <a:rPr lang="en-US" sz="4000" dirty="0" smtClean="0"/>
            </a:br>
            <a:r>
              <a:rPr lang="en-US" sz="4000" dirty="0" err="1" smtClean="0"/>
              <a:t>ChurchSource</a:t>
            </a:r>
            <a:r>
              <a:rPr lang="en-US" sz="4000" dirty="0" smtClean="0"/>
              <a:t> </a:t>
            </a:r>
            <a:r>
              <a:rPr lang="en-US" sz="4000" dirty="0"/>
              <a:t>Channel Webcast Viewers</a:t>
            </a:r>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82635" y="2789284"/>
            <a:ext cx="1814478" cy="3157191"/>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 xmlns:a16="http://schemas.microsoft.com/office/drawing/2014/main" id="{413EA81C-6BE0-410A-8506-2EBBD50FB323}"/>
              </a:ext>
            </a:extLst>
          </p:cNvPr>
          <p:cNvSpPr txBox="1">
            <a:spLocks/>
          </p:cNvSpPr>
          <p:nvPr/>
        </p:nvSpPr>
        <p:spPr>
          <a:xfrm>
            <a:off x="6053997" y="2228599"/>
            <a:ext cx="5000857" cy="93811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sz="2400" i="1" dirty="0" smtClean="0"/>
              <a:t>The Passion Generation</a:t>
            </a:r>
            <a:endParaRPr lang="en-US" sz="2400" i="1" dirty="0" smtClean="0"/>
          </a:p>
          <a:p>
            <a:r>
              <a:rPr lang="en-US" sz="2100" dirty="0" smtClean="0"/>
              <a:t>By </a:t>
            </a:r>
            <a:r>
              <a:rPr lang="en-US" sz="2100" dirty="0" smtClean="0"/>
              <a:t>Grant </a:t>
            </a:r>
            <a:r>
              <a:rPr lang="en-US" sz="2100" dirty="0" err="1" smtClean="0"/>
              <a:t>Skeldon</a:t>
            </a:r>
            <a:endParaRPr lang="en-US" sz="2100" dirty="0" smtClean="0"/>
          </a:p>
        </p:txBody>
      </p:sp>
      <p:sp>
        <p:nvSpPr>
          <p:cNvPr id="7" name="24-Point Star 6"/>
          <p:cNvSpPr/>
          <p:nvPr/>
        </p:nvSpPr>
        <p:spPr>
          <a:xfrm>
            <a:off x="2017187" y="2359742"/>
            <a:ext cx="1367597" cy="1367597"/>
          </a:xfrm>
          <a:prstGeom prst="star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TextBox 7"/>
          <p:cNvSpPr txBox="1"/>
          <p:nvPr/>
        </p:nvSpPr>
        <p:spPr>
          <a:xfrm>
            <a:off x="2218172" y="2697655"/>
            <a:ext cx="965625" cy="745717"/>
          </a:xfrm>
          <a:prstGeom prst="rect">
            <a:avLst/>
          </a:prstGeom>
          <a:noFill/>
        </p:spPr>
        <p:txBody>
          <a:bodyPr wrap="square" rtlCol="0">
            <a:spAutoFit/>
          </a:bodyPr>
          <a:lstStyle/>
          <a:p>
            <a:pPr algn="ctr">
              <a:lnSpc>
                <a:spcPts val="2500"/>
              </a:lnSpc>
            </a:pPr>
            <a:r>
              <a:rPr lang="en-US" sz="2400" b="1" dirty="0" smtClean="0">
                <a:solidFill>
                  <a:schemeClr val="bg1"/>
                </a:solidFill>
                <a:latin typeface="Avenir Book" charset="0"/>
                <a:ea typeface="Avenir Book" charset="0"/>
                <a:cs typeface="Avenir Book" charset="0"/>
              </a:rPr>
              <a:t>40%</a:t>
            </a:r>
          </a:p>
          <a:p>
            <a:pPr algn="ctr">
              <a:lnSpc>
                <a:spcPts val="2500"/>
              </a:lnSpc>
            </a:pPr>
            <a:r>
              <a:rPr lang="en-US" sz="2400" b="1" dirty="0" smtClean="0">
                <a:solidFill>
                  <a:schemeClr val="bg1"/>
                </a:solidFill>
                <a:latin typeface="Avenir Book" charset="0"/>
                <a:ea typeface="Avenir Book" charset="0"/>
                <a:cs typeface="Avenir Book" charset="0"/>
              </a:rPr>
              <a:t>OFF</a:t>
            </a:r>
            <a:endParaRPr lang="en-US" sz="2400" b="1" dirty="0">
              <a:solidFill>
                <a:schemeClr val="bg1"/>
              </a:solidFill>
              <a:latin typeface="Avenir Book" charset="0"/>
              <a:ea typeface="Avenir Book" charset="0"/>
              <a:cs typeface="Avenir Book" charset="0"/>
            </a:endParaRPr>
          </a:p>
        </p:txBody>
      </p:sp>
      <p:sp>
        <p:nvSpPr>
          <p:cNvPr id="9" name="TextBox 8"/>
          <p:cNvSpPr txBox="1"/>
          <p:nvPr/>
        </p:nvSpPr>
        <p:spPr>
          <a:xfrm>
            <a:off x="6053997" y="3629216"/>
            <a:ext cx="4562668" cy="738664"/>
          </a:xfrm>
          <a:prstGeom prst="rect">
            <a:avLst/>
          </a:prstGeom>
          <a:noFill/>
        </p:spPr>
        <p:txBody>
          <a:bodyPr wrap="square" rtlCol="0">
            <a:spAutoFit/>
          </a:bodyPr>
          <a:lstStyle/>
          <a:p>
            <a:r>
              <a:rPr lang="en-US" sz="2400" dirty="0" smtClean="0"/>
              <a:t>Book</a:t>
            </a:r>
          </a:p>
          <a:p>
            <a:r>
              <a:rPr lang="en-US" strike="sngStrike" dirty="0" smtClean="0">
                <a:latin typeface="Avenir Book" charset="0"/>
                <a:ea typeface="Avenir Book" charset="0"/>
                <a:cs typeface="Avenir Book" charset="0"/>
              </a:rPr>
              <a:t>$</a:t>
            </a:r>
            <a:r>
              <a:rPr lang="en-US" strike="sngStrike" dirty="0" smtClean="0">
                <a:latin typeface="Avenir Book" charset="0"/>
                <a:ea typeface="Avenir Book" charset="0"/>
                <a:cs typeface="Avenir Book" charset="0"/>
              </a:rPr>
              <a:t>16.99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$10.20</a:t>
            </a:r>
            <a:endParaRPr lang="en-US" dirty="0" smtClean="0"/>
          </a:p>
        </p:txBody>
      </p:sp>
      <p:cxnSp>
        <p:nvCxnSpPr>
          <p:cNvPr id="13" name="Straight Connector 12"/>
          <p:cNvCxnSpPr/>
          <p:nvPr/>
        </p:nvCxnSpPr>
        <p:spPr>
          <a:xfrm>
            <a:off x="6121667" y="3080084"/>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5957016" y="5076829"/>
            <a:ext cx="5275666"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896" y="4923384"/>
            <a:ext cx="908965" cy="908965"/>
          </a:xfrm>
          <a:prstGeom prst="rect">
            <a:avLst/>
          </a:prstGeom>
        </p:spPr>
      </p:pic>
      <p:sp>
        <p:nvSpPr>
          <p:cNvPr id="16" name="TextBox 15"/>
          <p:cNvSpPr txBox="1"/>
          <p:nvPr/>
        </p:nvSpPr>
        <p:spPr>
          <a:xfrm>
            <a:off x="7132320" y="5096079"/>
            <a:ext cx="3912909"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Click on the links in the</a:t>
            </a:r>
            <a:br>
              <a:rPr lang="en-US" b="1" dirty="0" smtClean="0">
                <a:solidFill>
                  <a:schemeClr val="bg1"/>
                </a:solidFill>
                <a:latin typeface="Avenir Book" charset="0"/>
                <a:ea typeface="Avenir Book" charset="0"/>
                <a:cs typeface="Avenir Book" charset="0"/>
              </a:rPr>
            </a:br>
            <a:r>
              <a:rPr lang="en-US" b="1" dirty="0" smtClean="0">
                <a:solidFill>
                  <a:schemeClr val="bg1"/>
                </a:solidFill>
                <a:latin typeface="Avenir Book" charset="0"/>
                <a:ea typeface="Avenir Book" charset="0"/>
                <a:cs typeface="Avenir Book" charset="0"/>
              </a:rPr>
              <a:t>“Resource List” widget to purchase.</a:t>
            </a:r>
            <a:endParaRPr lang="en-US" b="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97056053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2978" y="1944100"/>
            <a:ext cx="6678111" cy="239305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782529" y="4670323"/>
            <a:ext cx="6839007" cy="307777"/>
          </a:xfrm>
          <a:prstGeom prst="rect">
            <a:avLst/>
          </a:prstGeom>
          <a:noFill/>
        </p:spPr>
        <p:txBody>
          <a:bodyPr wrap="square" rtlCol="0">
            <a:spAutoFit/>
          </a:bodyPr>
          <a:lstStyle/>
          <a:p>
            <a:r>
              <a:rPr lang="en-US" sz="1400" dirty="0" smtClean="0"/>
              <a:t>Image from </a:t>
            </a:r>
            <a:r>
              <a:rPr lang="en-US" sz="1400" i="1" dirty="0" smtClean="0"/>
              <a:t>The Passion Generation </a:t>
            </a:r>
            <a:r>
              <a:rPr lang="en-US" sz="1400" dirty="0" smtClean="0"/>
              <a:t>by Grant </a:t>
            </a:r>
            <a:r>
              <a:rPr lang="en-US" sz="1400" dirty="0" err="1" smtClean="0"/>
              <a:t>Skeldon</a:t>
            </a:r>
            <a:endParaRPr lang="en-US" sz="1400" dirty="0"/>
          </a:p>
        </p:txBody>
      </p:sp>
    </p:spTree>
    <p:extLst>
      <p:ext uri="{BB962C8B-B14F-4D97-AF65-F5344CB8AC3E}">
        <p14:creationId xmlns:p14="http://schemas.microsoft.com/office/powerpoint/2010/main" val="129660633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2002130" y="2028045"/>
            <a:ext cx="9033265"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 xmlns:a16="http://schemas.microsoft.com/office/drawing/2014/main" id="{CCAA7B13-C673-46D0-A0C9-D66DE26CD36A}"/>
              </a:ext>
            </a:extLst>
          </p:cNvPr>
          <p:cNvSpPr>
            <a:spLocks noGrp="1"/>
          </p:cNvSpPr>
          <p:nvPr>
            <p:ph type="title"/>
          </p:nvPr>
        </p:nvSpPr>
        <p:spPr>
          <a:xfrm>
            <a:off x="1141611" y="1802421"/>
            <a:ext cx="9520158" cy="2157933"/>
          </a:xfrm>
        </p:spPr>
        <p:txBody>
          <a:bodyPr>
            <a:normAutofit/>
          </a:bodyPr>
          <a:lstStyle/>
          <a:p>
            <a:pPr algn="ctr"/>
            <a:r>
              <a:rPr lang="en-US" i="1" dirty="0"/>
              <a:t>Discipleship </a:t>
            </a:r>
            <a:r>
              <a:rPr lang="en-US" i="1" dirty="0" smtClean="0"/>
              <a:t>is:</a:t>
            </a:r>
            <a:br>
              <a:rPr lang="en-US" i="1" dirty="0" smtClean="0"/>
            </a:br>
            <a:r>
              <a:rPr lang="en-US" i="1" dirty="0" smtClean="0"/>
              <a:t>Are </a:t>
            </a:r>
            <a:r>
              <a:rPr lang="en-US" i="1" dirty="0"/>
              <a:t>you frequently following </a:t>
            </a:r>
            <a:r>
              <a:rPr lang="en-US" i="1" dirty="0" smtClean="0"/>
              <a:t>someone</a:t>
            </a:r>
            <a:br>
              <a:rPr lang="en-US" i="1" dirty="0" smtClean="0"/>
            </a:br>
            <a:r>
              <a:rPr lang="en-US" i="1" dirty="0" smtClean="0"/>
              <a:t>who </a:t>
            </a:r>
            <a:r>
              <a:rPr lang="en-US" i="1" dirty="0"/>
              <a:t>is spiritually a step ahead?</a:t>
            </a:r>
            <a:endParaRPr lang="en-US" i="1" dirty="0"/>
          </a:p>
        </p:txBody>
      </p:sp>
      <p:sp>
        <p:nvSpPr>
          <p:cNvPr id="4" name="TextBox 3"/>
          <p:cNvSpPr txBox="1"/>
          <p:nvPr/>
        </p:nvSpPr>
        <p:spPr>
          <a:xfrm>
            <a:off x="4516356" y="4585114"/>
            <a:ext cx="2770668" cy="369332"/>
          </a:xfrm>
          <a:prstGeom prst="rect">
            <a:avLst/>
          </a:prstGeom>
          <a:noFill/>
        </p:spPr>
        <p:txBody>
          <a:bodyPr wrap="square" rtlCol="0">
            <a:spAutoFit/>
          </a:bodyPr>
          <a:lstStyle/>
          <a:p>
            <a:pPr algn="ctr"/>
            <a:r>
              <a:rPr lang="en-US" dirty="0" smtClean="0"/>
              <a:t>- Grant </a:t>
            </a:r>
            <a:r>
              <a:rPr lang="en-US" dirty="0" err="1" smtClean="0"/>
              <a:t>Skeldon</a:t>
            </a:r>
            <a:endParaRPr lang="en-US" dirty="0"/>
          </a:p>
        </p:txBody>
      </p:sp>
    </p:spTree>
    <p:extLst>
      <p:ext uri="{BB962C8B-B14F-4D97-AF65-F5344CB8AC3E}">
        <p14:creationId xmlns:p14="http://schemas.microsoft.com/office/powerpoint/2010/main" val="22574375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3EA81C-6BE0-410A-8506-2EBBD50FB323}"/>
              </a:ext>
            </a:extLst>
          </p:cNvPr>
          <p:cNvSpPr>
            <a:spLocks noGrp="1"/>
          </p:cNvSpPr>
          <p:nvPr>
            <p:ph type="title"/>
          </p:nvPr>
        </p:nvSpPr>
        <p:spPr/>
        <p:txBody>
          <a:bodyPr>
            <a:normAutofit fontScale="90000"/>
          </a:bodyPr>
          <a:lstStyle/>
          <a:p>
            <a:r>
              <a:rPr lang="en-US" sz="4000" dirty="0"/>
              <a:t>Exclusive Offer for </a:t>
            </a:r>
            <a:r>
              <a:rPr lang="en-US" sz="4000" dirty="0" smtClean="0"/>
              <a:t>Our</a:t>
            </a:r>
            <a:br>
              <a:rPr lang="en-US" sz="4000" dirty="0" smtClean="0"/>
            </a:br>
            <a:r>
              <a:rPr lang="en-US" sz="4000" dirty="0" err="1" smtClean="0"/>
              <a:t>ChurchSource</a:t>
            </a:r>
            <a:r>
              <a:rPr lang="en-US" sz="4000" dirty="0" smtClean="0"/>
              <a:t> </a:t>
            </a:r>
            <a:r>
              <a:rPr lang="en-US" sz="4000" dirty="0"/>
              <a:t>Channel Webcast Viewers</a:t>
            </a:r>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82635" y="2789284"/>
            <a:ext cx="1814478" cy="3157191"/>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 xmlns:a16="http://schemas.microsoft.com/office/drawing/2014/main" id="{413EA81C-6BE0-410A-8506-2EBBD50FB323}"/>
              </a:ext>
            </a:extLst>
          </p:cNvPr>
          <p:cNvSpPr txBox="1">
            <a:spLocks/>
          </p:cNvSpPr>
          <p:nvPr/>
        </p:nvSpPr>
        <p:spPr>
          <a:xfrm>
            <a:off x="6053997" y="2228599"/>
            <a:ext cx="5000857" cy="93811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sz="2400" i="1" dirty="0" smtClean="0"/>
              <a:t>The Passion Generation</a:t>
            </a:r>
            <a:endParaRPr lang="en-US" sz="2400" i="1" dirty="0" smtClean="0"/>
          </a:p>
          <a:p>
            <a:r>
              <a:rPr lang="en-US" sz="2100" dirty="0" smtClean="0"/>
              <a:t>By </a:t>
            </a:r>
            <a:r>
              <a:rPr lang="en-US" sz="2100" dirty="0" smtClean="0"/>
              <a:t>Grant </a:t>
            </a:r>
            <a:r>
              <a:rPr lang="en-US" sz="2100" dirty="0" err="1" smtClean="0"/>
              <a:t>Skeldon</a:t>
            </a:r>
            <a:endParaRPr lang="en-US" sz="2100" dirty="0" smtClean="0"/>
          </a:p>
        </p:txBody>
      </p:sp>
      <p:sp>
        <p:nvSpPr>
          <p:cNvPr id="7" name="24-Point Star 6"/>
          <p:cNvSpPr/>
          <p:nvPr/>
        </p:nvSpPr>
        <p:spPr>
          <a:xfrm>
            <a:off x="2017187" y="2359742"/>
            <a:ext cx="1367597" cy="1367597"/>
          </a:xfrm>
          <a:prstGeom prst="star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TextBox 7"/>
          <p:cNvSpPr txBox="1"/>
          <p:nvPr/>
        </p:nvSpPr>
        <p:spPr>
          <a:xfrm>
            <a:off x="2218172" y="2697655"/>
            <a:ext cx="965625" cy="745717"/>
          </a:xfrm>
          <a:prstGeom prst="rect">
            <a:avLst/>
          </a:prstGeom>
          <a:noFill/>
        </p:spPr>
        <p:txBody>
          <a:bodyPr wrap="square" rtlCol="0">
            <a:spAutoFit/>
          </a:bodyPr>
          <a:lstStyle/>
          <a:p>
            <a:pPr algn="ctr">
              <a:lnSpc>
                <a:spcPts val="2500"/>
              </a:lnSpc>
            </a:pPr>
            <a:r>
              <a:rPr lang="en-US" sz="2400" b="1" dirty="0" smtClean="0">
                <a:solidFill>
                  <a:schemeClr val="bg1"/>
                </a:solidFill>
                <a:latin typeface="Avenir Book" charset="0"/>
                <a:ea typeface="Avenir Book" charset="0"/>
                <a:cs typeface="Avenir Book" charset="0"/>
              </a:rPr>
              <a:t>40%</a:t>
            </a:r>
          </a:p>
          <a:p>
            <a:pPr algn="ctr">
              <a:lnSpc>
                <a:spcPts val="2500"/>
              </a:lnSpc>
            </a:pPr>
            <a:r>
              <a:rPr lang="en-US" sz="2400" b="1" dirty="0" smtClean="0">
                <a:solidFill>
                  <a:schemeClr val="bg1"/>
                </a:solidFill>
                <a:latin typeface="Avenir Book" charset="0"/>
                <a:ea typeface="Avenir Book" charset="0"/>
                <a:cs typeface="Avenir Book" charset="0"/>
              </a:rPr>
              <a:t>OFF</a:t>
            </a:r>
            <a:endParaRPr lang="en-US" sz="2400" b="1" dirty="0">
              <a:solidFill>
                <a:schemeClr val="bg1"/>
              </a:solidFill>
              <a:latin typeface="Avenir Book" charset="0"/>
              <a:ea typeface="Avenir Book" charset="0"/>
              <a:cs typeface="Avenir Book" charset="0"/>
            </a:endParaRPr>
          </a:p>
        </p:txBody>
      </p:sp>
      <p:sp>
        <p:nvSpPr>
          <p:cNvPr id="9" name="TextBox 8"/>
          <p:cNvSpPr txBox="1"/>
          <p:nvPr/>
        </p:nvSpPr>
        <p:spPr>
          <a:xfrm>
            <a:off x="6053997" y="3629216"/>
            <a:ext cx="4562668" cy="738664"/>
          </a:xfrm>
          <a:prstGeom prst="rect">
            <a:avLst/>
          </a:prstGeom>
          <a:noFill/>
        </p:spPr>
        <p:txBody>
          <a:bodyPr wrap="square" rtlCol="0">
            <a:spAutoFit/>
          </a:bodyPr>
          <a:lstStyle/>
          <a:p>
            <a:r>
              <a:rPr lang="en-US" sz="2400" dirty="0" smtClean="0"/>
              <a:t>Book</a:t>
            </a:r>
          </a:p>
          <a:p>
            <a:r>
              <a:rPr lang="en-US" strike="sngStrike" dirty="0" smtClean="0">
                <a:latin typeface="Avenir Book" charset="0"/>
                <a:ea typeface="Avenir Book" charset="0"/>
                <a:cs typeface="Avenir Book" charset="0"/>
              </a:rPr>
              <a:t>$</a:t>
            </a:r>
            <a:r>
              <a:rPr lang="en-US" strike="sngStrike" dirty="0" smtClean="0">
                <a:latin typeface="Avenir Book" charset="0"/>
                <a:ea typeface="Avenir Book" charset="0"/>
                <a:cs typeface="Avenir Book" charset="0"/>
              </a:rPr>
              <a:t>16.99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$10.20</a:t>
            </a:r>
            <a:endParaRPr lang="en-US" dirty="0" smtClean="0"/>
          </a:p>
        </p:txBody>
      </p:sp>
      <p:cxnSp>
        <p:nvCxnSpPr>
          <p:cNvPr id="13" name="Straight Connector 12"/>
          <p:cNvCxnSpPr/>
          <p:nvPr/>
        </p:nvCxnSpPr>
        <p:spPr>
          <a:xfrm>
            <a:off x="6121667" y="3080084"/>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5957016" y="5076829"/>
            <a:ext cx="5275666"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896" y="4923384"/>
            <a:ext cx="908965" cy="908965"/>
          </a:xfrm>
          <a:prstGeom prst="rect">
            <a:avLst/>
          </a:prstGeom>
        </p:spPr>
      </p:pic>
      <p:sp>
        <p:nvSpPr>
          <p:cNvPr id="16" name="TextBox 15"/>
          <p:cNvSpPr txBox="1"/>
          <p:nvPr/>
        </p:nvSpPr>
        <p:spPr>
          <a:xfrm>
            <a:off x="7132320" y="5096079"/>
            <a:ext cx="3912909"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Click on the links in the</a:t>
            </a:r>
            <a:br>
              <a:rPr lang="en-US" b="1" dirty="0" smtClean="0">
                <a:solidFill>
                  <a:schemeClr val="bg1"/>
                </a:solidFill>
                <a:latin typeface="Avenir Book" charset="0"/>
                <a:ea typeface="Avenir Book" charset="0"/>
                <a:cs typeface="Avenir Book" charset="0"/>
              </a:rPr>
            </a:br>
            <a:r>
              <a:rPr lang="en-US" b="1" dirty="0" smtClean="0">
                <a:solidFill>
                  <a:schemeClr val="bg1"/>
                </a:solidFill>
                <a:latin typeface="Avenir Book" charset="0"/>
                <a:ea typeface="Avenir Book" charset="0"/>
                <a:cs typeface="Avenir Book" charset="0"/>
              </a:rPr>
              <a:t>“Resource List” widget to purchase.</a:t>
            </a:r>
            <a:endParaRPr lang="en-US" b="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29642517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9942A088-2D88-4785-9563-2D991F6ADF88}"/>
              </a:ext>
            </a:extLst>
          </p:cNvPr>
          <p:cNvSpPr>
            <a:spLocks noGrp="1"/>
          </p:cNvSpPr>
          <p:nvPr>
            <p:ph type="subTitle" idx="4294967295"/>
          </p:nvPr>
        </p:nvSpPr>
        <p:spPr>
          <a:xfrm>
            <a:off x="1814509" y="2388711"/>
            <a:ext cx="8562975" cy="977900"/>
          </a:xfrm>
        </p:spPr>
        <p:txBody>
          <a:bodyPr>
            <a:normAutofit/>
          </a:bodyPr>
          <a:lstStyle/>
          <a:p>
            <a:pPr marL="0" indent="0" algn="ctr">
              <a:buNone/>
            </a:pPr>
            <a:r>
              <a:rPr lang="en-US" sz="3200" dirty="0" smtClean="0">
                <a:solidFill>
                  <a:schemeClr val="tx2"/>
                </a:solidFill>
              </a:rPr>
              <a:t>Have an idea?</a:t>
            </a:r>
            <a:endParaRPr lang="en-US" sz="3200" dirty="0">
              <a:solidFill>
                <a:schemeClr val="tx2"/>
              </a:solidFill>
            </a:endParaRPr>
          </a:p>
        </p:txBody>
      </p:sp>
      <p:pic>
        <p:nvPicPr>
          <p:cNvPr id="4" name="Picture 3">
            <a:extLst>
              <a:ext uri="{FF2B5EF4-FFF2-40B4-BE49-F238E27FC236}">
                <a16:creationId xmlns="" xmlns:a16="http://schemas.microsoft.com/office/drawing/2014/main" id="{2CAB63C0-0CAE-47D7-966A-5C918CFEC1DA}"/>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bwMode="auto">
          <a:xfrm>
            <a:off x="4219550" y="658771"/>
            <a:ext cx="3752895" cy="946772"/>
          </a:xfrm>
          <a:prstGeom prst="rect">
            <a:avLst/>
          </a:prstGeom>
        </p:spPr>
      </p:pic>
      <p:sp>
        <p:nvSpPr>
          <p:cNvPr id="5" name="Rectangle 4"/>
          <p:cNvSpPr/>
          <p:nvPr/>
        </p:nvSpPr>
        <p:spPr>
          <a:xfrm>
            <a:off x="1677276" y="3672208"/>
            <a:ext cx="8837445" cy="795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712" y="3547270"/>
            <a:ext cx="1045144" cy="1045144"/>
          </a:xfrm>
          <a:prstGeom prst="rect">
            <a:avLst/>
          </a:prstGeom>
        </p:spPr>
      </p:pic>
      <p:sp>
        <p:nvSpPr>
          <p:cNvPr id="6" name="TextBox 5"/>
          <p:cNvSpPr txBox="1"/>
          <p:nvPr/>
        </p:nvSpPr>
        <p:spPr>
          <a:xfrm>
            <a:off x="1814509" y="3885176"/>
            <a:ext cx="6030077" cy="369332"/>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Share </a:t>
            </a:r>
            <a:r>
              <a:rPr lang="en-US" b="1" smtClean="0">
                <a:solidFill>
                  <a:schemeClr val="bg1"/>
                </a:solidFill>
                <a:latin typeface="Avenir Book" charset="0"/>
                <a:ea typeface="Avenir Book" charset="0"/>
                <a:cs typeface="Avenir Book" charset="0"/>
              </a:rPr>
              <a:t>your thoughts </a:t>
            </a:r>
            <a:r>
              <a:rPr lang="en-US" b="1" dirty="0" smtClean="0">
                <a:solidFill>
                  <a:schemeClr val="bg1"/>
                </a:solidFill>
                <a:latin typeface="Avenir Book" charset="0"/>
                <a:ea typeface="Avenir Book" charset="0"/>
                <a:cs typeface="Avenir Book" charset="0"/>
              </a:rPr>
              <a:t>on discipleship in the idea widget</a:t>
            </a:r>
            <a:endParaRPr lang="en-US" b="1" dirty="0">
              <a:solidFill>
                <a:schemeClr val="bg1"/>
              </a:solidFill>
              <a:latin typeface="Avenir Book" charset="0"/>
              <a:ea typeface="Avenir Book" charset="0"/>
              <a:cs typeface="Avenir Book" charset="0"/>
            </a:endParaRPr>
          </a:p>
        </p:txBody>
      </p:sp>
      <p:sp>
        <p:nvSpPr>
          <p:cNvPr id="9" name="Right Arrow 8"/>
          <p:cNvSpPr/>
          <p:nvPr/>
        </p:nvSpPr>
        <p:spPr>
          <a:xfrm>
            <a:off x="7632834" y="3781447"/>
            <a:ext cx="1020277" cy="5053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22627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275" y="450723"/>
            <a:ext cx="6587517" cy="537980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782529" y="5978013"/>
            <a:ext cx="6839007" cy="307777"/>
          </a:xfrm>
          <a:prstGeom prst="rect">
            <a:avLst/>
          </a:prstGeom>
          <a:noFill/>
        </p:spPr>
        <p:txBody>
          <a:bodyPr wrap="square" rtlCol="0">
            <a:spAutoFit/>
          </a:bodyPr>
          <a:lstStyle/>
          <a:p>
            <a:r>
              <a:rPr lang="en-US" sz="1400" dirty="0" smtClean="0"/>
              <a:t>Image from </a:t>
            </a:r>
            <a:r>
              <a:rPr lang="en-US" sz="1400" i="1" dirty="0" smtClean="0"/>
              <a:t>The Passion Generation </a:t>
            </a:r>
            <a:r>
              <a:rPr lang="en-US" sz="1400" dirty="0" smtClean="0"/>
              <a:t>by Grant </a:t>
            </a:r>
            <a:r>
              <a:rPr lang="en-US" sz="1400" dirty="0" err="1" smtClean="0"/>
              <a:t>Skeldon</a:t>
            </a:r>
            <a:endParaRPr lang="en-US" sz="1400" dirty="0"/>
          </a:p>
        </p:txBody>
      </p:sp>
    </p:spTree>
    <p:extLst>
      <p:ext uri="{BB962C8B-B14F-4D97-AF65-F5344CB8AC3E}">
        <p14:creationId xmlns:p14="http://schemas.microsoft.com/office/powerpoint/2010/main" val="176126339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9942A088-2D88-4785-9563-2D991F6ADF88}"/>
              </a:ext>
            </a:extLst>
          </p:cNvPr>
          <p:cNvSpPr>
            <a:spLocks noGrp="1"/>
          </p:cNvSpPr>
          <p:nvPr>
            <p:ph type="subTitle" idx="4294967295"/>
          </p:nvPr>
        </p:nvSpPr>
        <p:spPr>
          <a:xfrm>
            <a:off x="1785015" y="2682086"/>
            <a:ext cx="8562975" cy="977900"/>
          </a:xfrm>
        </p:spPr>
        <p:txBody>
          <a:bodyPr>
            <a:normAutofit/>
          </a:bodyPr>
          <a:lstStyle/>
          <a:p>
            <a:pPr marL="0" indent="0" algn="ctr">
              <a:buNone/>
            </a:pPr>
            <a:r>
              <a:rPr lang="en-US" sz="3200" dirty="0" smtClean="0">
                <a:solidFill>
                  <a:schemeClr val="tx2"/>
                </a:solidFill>
              </a:rPr>
              <a:t>Say hello to others</a:t>
            </a:r>
            <a:r>
              <a:rPr lang="mr-IN" sz="3200" dirty="0" smtClean="0">
                <a:solidFill>
                  <a:schemeClr val="tx2"/>
                </a:solidFill>
              </a:rPr>
              <a:t>…</a:t>
            </a:r>
            <a:endParaRPr lang="en-US" sz="3200" dirty="0">
              <a:solidFill>
                <a:schemeClr val="tx2"/>
              </a:solidFill>
            </a:endParaRPr>
          </a:p>
        </p:txBody>
      </p:sp>
      <p:pic>
        <p:nvPicPr>
          <p:cNvPr id="4" name="Picture 3">
            <a:extLst>
              <a:ext uri="{FF2B5EF4-FFF2-40B4-BE49-F238E27FC236}">
                <a16:creationId xmlns="" xmlns:a16="http://schemas.microsoft.com/office/drawing/2014/main" id="{2CAB63C0-0CAE-47D7-966A-5C918CFEC1DA}"/>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bwMode="auto">
          <a:xfrm>
            <a:off x="4072067" y="648940"/>
            <a:ext cx="4047862" cy="1021186"/>
          </a:xfrm>
          <a:prstGeom prst="rect">
            <a:avLst/>
          </a:prstGeom>
        </p:spPr>
      </p:pic>
      <p:sp>
        <p:nvSpPr>
          <p:cNvPr id="5" name="Rectangle 4"/>
          <p:cNvSpPr/>
          <p:nvPr/>
        </p:nvSpPr>
        <p:spPr>
          <a:xfrm>
            <a:off x="1647779" y="3682043"/>
            <a:ext cx="8837445" cy="795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8215" y="3557105"/>
            <a:ext cx="1045144" cy="1045144"/>
          </a:xfrm>
          <a:prstGeom prst="rect">
            <a:avLst/>
          </a:prstGeom>
        </p:spPr>
      </p:pic>
      <p:sp>
        <p:nvSpPr>
          <p:cNvPr id="6" name="TextBox 5"/>
          <p:cNvSpPr txBox="1"/>
          <p:nvPr/>
        </p:nvSpPr>
        <p:spPr>
          <a:xfrm>
            <a:off x="1785015" y="3756511"/>
            <a:ext cx="6030077"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Join the conversation by opening </a:t>
            </a:r>
            <a:r>
              <a:rPr lang="en-US" b="1" smtClean="0">
                <a:solidFill>
                  <a:schemeClr val="bg1"/>
                </a:solidFill>
                <a:latin typeface="Avenir Book" charset="0"/>
                <a:ea typeface="Avenir Book" charset="0"/>
                <a:cs typeface="Avenir Book" charset="0"/>
              </a:rPr>
              <a:t>the “Group Chat” </a:t>
            </a:r>
            <a:r>
              <a:rPr lang="en-US" b="1" dirty="0" smtClean="0">
                <a:solidFill>
                  <a:schemeClr val="bg1"/>
                </a:solidFill>
                <a:latin typeface="Avenir Book" charset="0"/>
                <a:ea typeface="Avenir Book" charset="0"/>
                <a:cs typeface="Avenir Book" charset="0"/>
              </a:rPr>
              <a:t>widget in the dashboard.</a:t>
            </a:r>
            <a:endParaRPr lang="en-US" b="1" dirty="0">
              <a:solidFill>
                <a:schemeClr val="bg1"/>
              </a:solidFill>
              <a:latin typeface="Avenir Book" charset="0"/>
              <a:ea typeface="Avenir Book" charset="0"/>
              <a:cs typeface="Avenir Book" charset="0"/>
            </a:endParaRPr>
          </a:p>
        </p:txBody>
      </p:sp>
      <p:sp>
        <p:nvSpPr>
          <p:cNvPr id="9" name="Right Arrow 8"/>
          <p:cNvSpPr/>
          <p:nvPr/>
        </p:nvSpPr>
        <p:spPr>
          <a:xfrm>
            <a:off x="7603337" y="3791282"/>
            <a:ext cx="1020277" cy="5053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36077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3EA81C-6BE0-410A-8506-2EBBD50FB323}"/>
              </a:ext>
            </a:extLst>
          </p:cNvPr>
          <p:cNvSpPr>
            <a:spLocks noGrp="1"/>
          </p:cNvSpPr>
          <p:nvPr>
            <p:ph type="title"/>
          </p:nvPr>
        </p:nvSpPr>
        <p:spPr/>
        <p:txBody>
          <a:bodyPr>
            <a:normAutofit fontScale="90000"/>
          </a:bodyPr>
          <a:lstStyle/>
          <a:p>
            <a:r>
              <a:rPr lang="en-US" sz="4000" dirty="0"/>
              <a:t>Exclusive Offer for </a:t>
            </a:r>
            <a:r>
              <a:rPr lang="en-US" sz="4000" dirty="0" smtClean="0"/>
              <a:t>Our</a:t>
            </a:r>
            <a:br>
              <a:rPr lang="en-US" sz="4000" dirty="0" smtClean="0"/>
            </a:br>
            <a:r>
              <a:rPr lang="en-US" sz="4000" dirty="0" err="1" smtClean="0"/>
              <a:t>ChurchSource</a:t>
            </a:r>
            <a:r>
              <a:rPr lang="en-US" sz="4000" dirty="0" smtClean="0"/>
              <a:t> </a:t>
            </a:r>
            <a:r>
              <a:rPr lang="en-US" sz="4000" dirty="0"/>
              <a:t>Channel Webcast Viewers</a:t>
            </a:r>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82635" y="2789284"/>
            <a:ext cx="1814478" cy="3157191"/>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 xmlns:a16="http://schemas.microsoft.com/office/drawing/2014/main" id="{413EA81C-6BE0-410A-8506-2EBBD50FB323}"/>
              </a:ext>
            </a:extLst>
          </p:cNvPr>
          <p:cNvSpPr txBox="1">
            <a:spLocks/>
          </p:cNvSpPr>
          <p:nvPr/>
        </p:nvSpPr>
        <p:spPr>
          <a:xfrm>
            <a:off x="6053997" y="2228599"/>
            <a:ext cx="5000857" cy="93811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sz="2400" i="1" dirty="0" smtClean="0"/>
              <a:t>The Passion Generation</a:t>
            </a:r>
            <a:endParaRPr lang="en-US" sz="2400" i="1" dirty="0" smtClean="0"/>
          </a:p>
          <a:p>
            <a:r>
              <a:rPr lang="en-US" sz="2100" dirty="0" smtClean="0"/>
              <a:t>By </a:t>
            </a:r>
            <a:r>
              <a:rPr lang="en-US" sz="2100" dirty="0" smtClean="0"/>
              <a:t>Grant </a:t>
            </a:r>
            <a:r>
              <a:rPr lang="en-US" sz="2100" dirty="0" err="1" smtClean="0"/>
              <a:t>Skeldon</a:t>
            </a:r>
            <a:endParaRPr lang="en-US" sz="2100" dirty="0" smtClean="0"/>
          </a:p>
        </p:txBody>
      </p:sp>
      <p:sp>
        <p:nvSpPr>
          <p:cNvPr id="7" name="24-Point Star 6"/>
          <p:cNvSpPr/>
          <p:nvPr/>
        </p:nvSpPr>
        <p:spPr>
          <a:xfrm>
            <a:off x="2017187" y="2359742"/>
            <a:ext cx="1367597" cy="1367597"/>
          </a:xfrm>
          <a:prstGeom prst="star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TextBox 7"/>
          <p:cNvSpPr txBox="1"/>
          <p:nvPr/>
        </p:nvSpPr>
        <p:spPr>
          <a:xfrm>
            <a:off x="2218172" y="2697655"/>
            <a:ext cx="965625" cy="745717"/>
          </a:xfrm>
          <a:prstGeom prst="rect">
            <a:avLst/>
          </a:prstGeom>
          <a:noFill/>
        </p:spPr>
        <p:txBody>
          <a:bodyPr wrap="square" rtlCol="0">
            <a:spAutoFit/>
          </a:bodyPr>
          <a:lstStyle/>
          <a:p>
            <a:pPr algn="ctr">
              <a:lnSpc>
                <a:spcPts val="2500"/>
              </a:lnSpc>
            </a:pPr>
            <a:r>
              <a:rPr lang="en-US" sz="2400" b="1" dirty="0" smtClean="0">
                <a:solidFill>
                  <a:schemeClr val="bg1"/>
                </a:solidFill>
                <a:latin typeface="Avenir Book" charset="0"/>
                <a:ea typeface="Avenir Book" charset="0"/>
                <a:cs typeface="Avenir Book" charset="0"/>
              </a:rPr>
              <a:t>40%</a:t>
            </a:r>
          </a:p>
          <a:p>
            <a:pPr algn="ctr">
              <a:lnSpc>
                <a:spcPts val="2500"/>
              </a:lnSpc>
            </a:pPr>
            <a:r>
              <a:rPr lang="en-US" sz="2400" b="1" dirty="0" smtClean="0">
                <a:solidFill>
                  <a:schemeClr val="bg1"/>
                </a:solidFill>
                <a:latin typeface="Avenir Book" charset="0"/>
                <a:ea typeface="Avenir Book" charset="0"/>
                <a:cs typeface="Avenir Book" charset="0"/>
              </a:rPr>
              <a:t>OFF</a:t>
            </a:r>
            <a:endParaRPr lang="en-US" sz="2400" b="1" dirty="0">
              <a:solidFill>
                <a:schemeClr val="bg1"/>
              </a:solidFill>
              <a:latin typeface="Avenir Book" charset="0"/>
              <a:ea typeface="Avenir Book" charset="0"/>
              <a:cs typeface="Avenir Book" charset="0"/>
            </a:endParaRPr>
          </a:p>
        </p:txBody>
      </p:sp>
      <p:sp>
        <p:nvSpPr>
          <p:cNvPr id="9" name="TextBox 8"/>
          <p:cNvSpPr txBox="1"/>
          <p:nvPr/>
        </p:nvSpPr>
        <p:spPr>
          <a:xfrm>
            <a:off x="6053997" y="3629216"/>
            <a:ext cx="4562668" cy="738664"/>
          </a:xfrm>
          <a:prstGeom prst="rect">
            <a:avLst/>
          </a:prstGeom>
          <a:noFill/>
        </p:spPr>
        <p:txBody>
          <a:bodyPr wrap="square" rtlCol="0">
            <a:spAutoFit/>
          </a:bodyPr>
          <a:lstStyle/>
          <a:p>
            <a:r>
              <a:rPr lang="en-US" sz="2400" dirty="0" smtClean="0"/>
              <a:t>Book</a:t>
            </a:r>
          </a:p>
          <a:p>
            <a:r>
              <a:rPr lang="en-US" strike="sngStrike" dirty="0" smtClean="0">
                <a:latin typeface="Avenir Book" charset="0"/>
                <a:ea typeface="Avenir Book" charset="0"/>
                <a:cs typeface="Avenir Book" charset="0"/>
              </a:rPr>
              <a:t>$</a:t>
            </a:r>
            <a:r>
              <a:rPr lang="en-US" strike="sngStrike" dirty="0" smtClean="0">
                <a:latin typeface="Avenir Book" charset="0"/>
                <a:ea typeface="Avenir Book" charset="0"/>
                <a:cs typeface="Avenir Book" charset="0"/>
              </a:rPr>
              <a:t>16.99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$10.20</a:t>
            </a:r>
            <a:endParaRPr lang="en-US" dirty="0" smtClean="0"/>
          </a:p>
        </p:txBody>
      </p:sp>
      <p:cxnSp>
        <p:nvCxnSpPr>
          <p:cNvPr id="13" name="Straight Connector 12"/>
          <p:cNvCxnSpPr/>
          <p:nvPr/>
        </p:nvCxnSpPr>
        <p:spPr>
          <a:xfrm>
            <a:off x="6121667" y="3080084"/>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5957016" y="5076829"/>
            <a:ext cx="5275666"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896" y="4923384"/>
            <a:ext cx="908965" cy="908965"/>
          </a:xfrm>
          <a:prstGeom prst="rect">
            <a:avLst/>
          </a:prstGeom>
        </p:spPr>
      </p:pic>
      <p:sp>
        <p:nvSpPr>
          <p:cNvPr id="16" name="TextBox 15"/>
          <p:cNvSpPr txBox="1"/>
          <p:nvPr/>
        </p:nvSpPr>
        <p:spPr>
          <a:xfrm>
            <a:off x="7132320" y="5096079"/>
            <a:ext cx="3912909"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Click on the links in the</a:t>
            </a:r>
            <a:br>
              <a:rPr lang="en-US" b="1" dirty="0" smtClean="0">
                <a:solidFill>
                  <a:schemeClr val="bg1"/>
                </a:solidFill>
                <a:latin typeface="Avenir Book" charset="0"/>
                <a:ea typeface="Avenir Book" charset="0"/>
                <a:cs typeface="Avenir Book" charset="0"/>
              </a:rPr>
            </a:br>
            <a:r>
              <a:rPr lang="en-US" b="1" dirty="0" smtClean="0">
                <a:solidFill>
                  <a:schemeClr val="bg1"/>
                </a:solidFill>
                <a:latin typeface="Avenir Book" charset="0"/>
                <a:ea typeface="Avenir Book" charset="0"/>
                <a:cs typeface="Avenir Book" charset="0"/>
              </a:rPr>
              <a:t>“Resource List” widget to purchase.</a:t>
            </a:r>
            <a:endParaRPr lang="en-US" b="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44253430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3EA81C-6BE0-410A-8506-2EBBD50FB323}"/>
              </a:ext>
            </a:extLst>
          </p:cNvPr>
          <p:cNvSpPr>
            <a:spLocks noGrp="1"/>
          </p:cNvSpPr>
          <p:nvPr>
            <p:ph type="title"/>
          </p:nvPr>
        </p:nvSpPr>
        <p:spPr/>
        <p:txBody>
          <a:bodyPr>
            <a:normAutofit fontScale="90000"/>
          </a:bodyPr>
          <a:lstStyle/>
          <a:p>
            <a:r>
              <a:rPr lang="en-US" sz="4000" dirty="0"/>
              <a:t>Exclusive Offer for </a:t>
            </a:r>
            <a:r>
              <a:rPr lang="en-US" sz="4000" dirty="0" smtClean="0"/>
              <a:t>Our</a:t>
            </a:r>
            <a:br>
              <a:rPr lang="en-US" sz="4000" dirty="0" smtClean="0"/>
            </a:br>
            <a:r>
              <a:rPr lang="en-US" sz="4000" dirty="0" err="1" smtClean="0"/>
              <a:t>ChurchSource</a:t>
            </a:r>
            <a:r>
              <a:rPr lang="en-US" sz="4000" dirty="0" smtClean="0"/>
              <a:t> </a:t>
            </a:r>
            <a:r>
              <a:rPr lang="en-US" sz="4000" dirty="0"/>
              <a:t>Channel Webcast Viewers</a:t>
            </a:r>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82635" y="2789284"/>
            <a:ext cx="1814478" cy="3157191"/>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 xmlns:a16="http://schemas.microsoft.com/office/drawing/2014/main" id="{413EA81C-6BE0-410A-8506-2EBBD50FB323}"/>
              </a:ext>
            </a:extLst>
          </p:cNvPr>
          <p:cNvSpPr txBox="1">
            <a:spLocks/>
          </p:cNvSpPr>
          <p:nvPr/>
        </p:nvSpPr>
        <p:spPr>
          <a:xfrm>
            <a:off x="6053997" y="2228599"/>
            <a:ext cx="5000857" cy="93811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sz="2400" i="1" dirty="0" smtClean="0"/>
              <a:t>The Passion Generation</a:t>
            </a:r>
            <a:endParaRPr lang="en-US" sz="2400" i="1" dirty="0" smtClean="0"/>
          </a:p>
          <a:p>
            <a:r>
              <a:rPr lang="en-US" sz="2100" dirty="0" smtClean="0"/>
              <a:t>By </a:t>
            </a:r>
            <a:r>
              <a:rPr lang="en-US" sz="2100" dirty="0" smtClean="0"/>
              <a:t>Grant </a:t>
            </a:r>
            <a:r>
              <a:rPr lang="en-US" sz="2100" dirty="0" err="1" smtClean="0"/>
              <a:t>Skeldon</a:t>
            </a:r>
            <a:endParaRPr lang="en-US" sz="2100" dirty="0" smtClean="0"/>
          </a:p>
        </p:txBody>
      </p:sp>
      <p:sp>
        <p:nvSpPr>
          <p:cNvPr id="7" name="24-Point Star 6"/>
          <p:cNvSpPr/>
          <p:nvPr/>
        </p:nvSpPr>
        <p:spPr>
          <a:xfrm>
            <a:off x="2017187" y="2359742"/>
            <a:ext cx="1367597" cy="1367597"/>
          </a:xfrm>
          <a:prstGeom prst="star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TextBox 7"/>
          <p:cNvSpPr txBox="1"/>
          <p:nvPr/>
        </p:nvSpPr>
        <p:spPr>
          <a:xfrm>
            <a:off x="2218172" y="2697655"/>
            <a:ext cx="965625" cy="745717"/>
          </a:xfrm>
          <a:prstGeom prst="rect">
            <a:avLst/>
          </a:prstGeom>
          <a:noFill/>
        </p:spPr>
        <p:txBody>
          <a:bodyPr wrap="square" rtlCol="0">
            <a:spAutoFit/>
          </a:bodyPr>
          <a:lstStyle/>
          <a:p>
            <a:pPr algn="ctr">
              <a:lnSpc>
                <a:spcPts val="2500"/>
              </a:lnSpc>
            </a:pPr>
            <a:r>
              <a:rPr lang="en-US" sz="2400" b="1" dirty="0" smtClean="0">
                <a:solidFill>
                  <a:schemeClr val="bg1"/>
                </a:solidFill>
                <a:latin typeface="Avenir Book" charset="0"/>
                <a:ea typeface="Avenir Book" charset="0"/>
                <a:cs typeface="Avenir Book" charset="0"/>
              </a:rPr>
              <a:t>40%</a:t>
            </a:r>
          </a:p>
          <a:p>
            <a:pPr algn="ctr">
              <a:lnSpc>
                <a:spcPts val="2500"/>
              </a:lnSpc>
            </a:pPr>
            <a:r>
              <a:rPr lang="en-US" sz="2400" b="1" dirty="0" smtClean="0">
                <a:solidFill>
                  <a:schemeClr val="bg1"/>
                </a:solidFill>
                <a:latin typeface="Avenir Book" charset="0"/>
                <a:ea typeface="Avenir Book" charset="0"/>
                <a:cs typeface="Avenir Book" charset="0"/>
              </a:rPr>
              <a:t>OFF</a:t>
            </a:r>
            <a:endParaRPr lang="en-US" sz="2400" b="1" dirty="0">
              <a:solidFill>
                <a:schemeClr val="bg1"/>
              </a:solidFill>
              <a:latin typeface="Avenir Book" charset="0"/>
              <a:ea typeface="Avenir Book" charset="0"/>
              <a:cs typeface="Avenir Book" charset="0"/>
            </a:endParaRPr>
          </a:p>
        </p:txBody>
      </p:sp>
      <p:sp>
        <p:nvSpPr>
          <p:cNvPr id="9" name="TextBox 8"/>
          <p:cNvSpPr txBox="1"/>
          <p:nvPr/>
        </p:nvSpPr>
        <p:spPr>
          <a:xfrm>
            <a:off x="6053997" y="3629216"/>
            <a:ext cx="4562668" cy="738664"/>
          </a:xfrm>
          <a:prstGeom prst="rect">
            <a:avLst/>
          </a:prstGeom>
          <a:noFill/>
        </p:spPr>
        <p:txBody>
          <a:bodyPr wrap="square" rtlCol="0">
            <a:spAutoFit/>
          </a:bodyPr>
          <a:lstStyle/>
          <a:p>
            <a:r>
              <a:rPr lang="en-US" sz="2400" dirty="0" smtClean="0"/>
              <a:t>Book</a:t>
            </a:r>
          </a:p>
          <a:p>
            <a:r>
              <a:rPr lang="en-US" strike="sngStrike" dirty="0" smtClean="0">
                <a:latin typeface="Avenir Book" charset="0"/>
                <a:ea typeface="Avenir Book" charset="0"/>
                <a:cs typeface="Avenir Book" charset="0"/>
              </a:rPr>
              <a:t>$</a:t>
            </a:r>
            <a:r>
              <a:rPr lang="en-US" strike="sngStrike" dirty="0" smtClean="0">
                <a:latin typeface="Avenir Book" charset="0"/>
                <a:ea typeface="Avenir Book" charset="0"/>
                <a:cs typeface="Avenir Book" charset="0"/>
              </a:rPr>
              <a:t>16.99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$10.20</a:t>
            </a:r>
            <a:endParaRPr lang="en-US" dirty="0" smtClean="0"/>
          </a:p>
        </p:txBody>
      </p:sp>
      <p:cxnSp>
        <p:nvCxnSpPr>
          <p:cNvPr id="13" name="Straight Connector 12"/>
          <p:cNvCxnSpPr/>
          <p:nvPr/>
        </p:nvCxnSpPr>
        <p:spPr>
          <a:xfrm>
            <a:off x="6121667" y="3080084"/>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5957016" y="5076829"/>
            <a:ext cx="5275666"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896" y="4923384"/>
            <a:ext cx="908965" cy="908965"/>
          </a:xfrm>
          <a:prstGeom prst="rect">
            <a:avLst/>
          </a:prstGeom>
        </p:spPr>
      </p:pic>
      <p:sp>
        <p:nvSpPr>
          <p:cNvPr id="16" name="TextBox 15"/>
          <p:cNvSpPr txBox="1"/>
          <p:nvPr/>
        </p:nvSpPr>
        <p:spPr>
          <a:xfrm>
            <a:off x="7132320" y="5096079"/>
            <a:ext cx="3912909"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Click on the links in the</a:t>
            </a:r>
            <a:br>
              <a:rPr lang="en-US" b="1" dirty="0" smtClean="0">
                <a:solidFill>
                  <a:schemeClr val="bg1"/>
                </a:solidFill>
                <a:latin typeface="Avenir Book" charset="0"/>
                <a:ea typeface="Avenir Book" charset="0"/>
                <a:cs typeface="Avenir Book" charset="0"/>
              </a:rPr>
            </a:br>
            <a:r>
              <a:rPr lang="en-US" b="1" dirty="0" smtClean="0">
                <a:solidFill>
                  <a:schemeClr val="bg1"/>
                </a:solidFill>
                <a:latin typeface="Avenir Book" charset="0"/>
                <a:ea typeface="Avenir Book" charset="0"/>
                <a:cs typeface="Avenir Book" charset="0"/>
              </a:rPr>
              <a:t>“Resource List” widget to purchase.</a:t>
            </a:r>
            <a:endParaRPr lang="en-US" b="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035531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275" y="577602"/>
            <a:ext cx="6587517" cy="512604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782529" y="5978013"/>
            <a:ext cx="6839007" cy="307777"/>
          </a:xfrm>
          <a:prstGeom prst="rect">
            <a:avLst/>
          </a:prstGeom>
          <a:noFill/>
        </p:spPr>
        <p:txBody>
          <a:bodyPr wrap="square" rtlCol="0">
            <a:spAutoFit/>
          </a:bodyPr>
          <a:lstStyle/>
          <a:p>
            <a:r>
              <a:rPr lang="en-US" sz="1400" dirty="0" smtClean="0"/>
              <a:t>Image from </a:t>
            </a:r>
            <a:r>
              <a:rPr lang="en-US" sz="1400" i="1" dirty="0" smtClean="0"/>
              <a:t>The Passion Generation </a:t>
            </a:r>
            <a:r>
              <a:rPr lang="en-US" sz="1400" dirty="0" smtClean="0"/>
              <a:t>by Grant </a:t>
            </a:r>
            <a:r>
              <a:rPr lang="en-US" sz="1400" dirty="0" err="1" smtClean="0"/>
              <a:t>Skeldon</a:t>
            </a:r>
            <a:endParaRPr lang="en-US" sz="1400" dirty="0"/>
          </a:p>
        </p:txBody>
      </p:sp>
    </p:spTree>
    <p:extLst>
      <p:ext uri="{BB962C8B-B14F-4D97-AF65-F5344CB8AC3E}">
        <p14:creationId xmlns:p14="http://schemas.microsoft.com/office/powerpoint/2010/main" val="38425530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342" y="577602"/>
            <a:ext cx="6391382" cy="512604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782529" y="5978013"/>
            <a:ext cx="6839007" cy="307777"/>
          </a:xfrm>
          <a:prstGeom prst="rect">
            <a:avLst/>
          </a:prstGeom>
          <a:noFill/>
        </p:spPr>
        <p:txBody>
          <a:bodyPr wrap="square" rtlCol="0">
            <a:spAutoFit/>
          </a:bodyPr>
          <a:lstStyle/>
          <a:p>
            <a:r>
              <a:rPr lang="en-US" sz="1400" dirty="0" smtClean="0"/>
              <a:t>Image from </a:t>
            </a:r>
            <a:r>
              <a:rPr lang="en-US" sz="1400" i="1" dirty="0" smtClean="0"/>
              <a:t>The Passion Generation </a:t>
            </a:r>
            <a:r>
              <a:rPr lang="en-US" sz="1400" dirty="0" smtClean="0"/>
              <a:t>by Grant </a:t>
            </a:r>
            <a:r>
              <a:rPr lang="en-US" sz="1400" dirty="0" err="1" smtClean="0"/>
              <a:t>Skeldon</a:t>
            </a:r>
            <a:endParaRPr lang="en-US" sz="1400" dirty="0"/>
          </a:p>
        </p:txBody>
      </p:sp>
    </p:spTree>
    <p:extLst>
      <p:ext uri="{BB962C8B-B14F-4D97-AF65-F5344CB8AC3E}">
        <p14:creationId xmlns:p14="http://schemas.microsoft.com/office/powerpoint/2010/main" val="194542180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524001" y="2047709"/>
            <a:ext cx="10006658"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a:solidFill>
                  <a:schemeClr val="bg1">
                    <a:lumMod val="75000"/>
                  </a:schemeClr>
                </a:solidFill>
                <a:latin typeface="Book Antiqua" charset="0"/>
                <a:ea typeface="Book Antiqua" charset="0"/>
                <a:cs typeface="Book Antiqua" charset="0"/>
              </a:rPr>
              <a:t> </a:t>
            </a:r>
            <a:r>
              <a:rPr lang="en-US" sz="9600" smtClean="0">
                <a:solidFill>
                  <a:schemeClr val="bg1">
                    <a:lumMod val="75000"/>
                  </a:schemeClr>
                </a:solidFill>
                <a:latin typeface="Book Antiqua" charset="0"/>
                <a:ea typeface="Book Antiqua" charset="0"/>
                <a:cs typeface="Book Antiqua" charset="0"/>
              </a:rPr>
              <a:t>    </a:t>
            </a:r>
            <a:r>
              <a:rPr lang="en-US" sz="960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 xmlns:a16="http://schemas.microsoft.com/office/drawing/2014/main" id="{CCAA7B13-C673-46D0-A0C9-D66DE26CD36A}"/>
              </a:ext>
            </a:extLst>
          </p:cNvPr>
          <p:cNvSpPr>
            <a:spLocks noGrp="1"/>
          </p:cNvSpPr>
          <p:nvPr>
            <p:ph type="title"/>
          </p:nvPr>
        </p:nvSpPr>
        <p:spPr>
          <a:xfrm>
            <a:off x="1397250" y="1619748"/>
            <a:ext cx="9520158" cy="2157933"/>
          </a:xfrm>
        </p:spPr>
        <p:txBody>
          <a:bodyPr>
            <a:normAutofit/>
          </a:bodyPr>
          <a:lstStyle/>
          <a:p>
            <a:pPr algn="ctr"/>
            <a:r>
              <a:rPr lang="en-US" i="1"/>
              <a:t>Church has been dwindled down to </a:t>
            </a:r>
            <a:r>
              <a:rPr lang="en-US" i="1"/>
              <a:t>two </a:t>
            </a:r>
            <a:r>
              <a:rPr lang="en-US" i="1" smtClean="0"/>
              <a:t>people</a:t>
            </a:r>
            <a:br>
              <a:rPr lang="en-US" i="1" smtClean="0"/>
            </a:br>
            <a:r>
              <a:rPr lang="en-US" i="1" smtClean="0"/>
              <a:t>doing </a:t>
            </a:r>
            <a:r>
              <a:rPr lang="en-US" i="1"/>
              <a:t>two things for about two hours.</a:t>
            </a:r>
            <a:endParaRPr lang="en-US" i="1" dirty="0"/>
          </a:p>
        </p:txBody>
      </p:sp>
      <p:sp>
        <p:nvSpPr>
          <p:cNvPr id="4" name="TextBox 3"/>
          <p:cNvSpPr txBox="1"/>
          <p:nvPr/>
        </p:nvSpPr>
        <p:spPr>
          <a:xfrm>
            <a:off x="4889982" y="4634275"/>
            <a:ext cx="2770668" cy="369332"/>
          </a:xfrm>
          <a:prstGeom prst="rect">
            <a:avLst/>
          </a:prstGeom>
          <a:noFill/>
        </p:spPr>
        <p:txBody>
          <a:bodyPr wrap="square" rtlCol="0">
            <a:spAutoFit/>
          </a:bodyPr>
          <a:lstStyle/>
          <a:p>
            <a:pPr algn="ctr"/>
            <a:r>
              <a:rPr lang="en-US" dirty="0" smtClean="0"/>
              <a:t>- Grant </a:t>
            </a:r>
            <a:r>
              <a:rPr lang="en-US" dirty="0" err="1" smtClean="0"/>
              <a:t>Skeldon</a:t>
            </a:r>
            <a:endParaRPr lang="en-US" dirty="0"/>
          </a:p>
        </p:txBody>
      </p:sp>
    </p:spTree>
    <p:extLst>
      <p:ext uri="{BB962C8B-B14F-4D97-AF65-F5344CB8AC3E}">
        <p14:creationId xmlns:p14="http://schemas.microsoft.com/office/powerpoint/2010/main" val="42629361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907968" y="2028045"/>
            <a:ext cx="7987444"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 xmlns:a16="http://schemas.microsoft.com/office/drawing/2014/main" id="{CCAA7B13-C673-46D0-A0C9-D66DE26CD36A}"/>
              </a:ext>
            </a:extLst>
          </p:cNvPr>
          <p:cNvSpPr>
            <a:spLocks noGrp="1"/>
          </p:cNvSpPr>
          <p:nvPr>
            <p:ph type="title"/>
          </p:nvPr>
        </p:nvSpPr>
        <p:spPr>
          <a:xfrm>
            <a:off x="1141611" y="2949677"/>
            <a:ext cx="9520158" cy="601862"/>
          </a:xfrm>
        </p:spPr>
        <p:txBody>
          <a:bodyPr>
            <a:normAutofit/>
          </a:bodyPr>
          <a:lstStyle/>
          <a:p>
            <a:pPr algn="ctr"/>
            <a:r>
              <a:rPr lang="en-US" i="1"/>
              <a:t>Wherever we are, there the church is.</a:t>
            </a:r>
            <a:endParaRPr lang="en-US" i="1" dirty="0"/>
          </a:p>
        </p:txBody>
      </p:sp>
      <p:sp>
        <p:nvSpPr>
          <p:cNvPr id="4" name="TextBox 3"/>
          <p:cNvSpPr txBox="1"/>
          <p:nvPr/>
        </p:nvSpPr>
        <p:spPr>
          <a:xfrm>
            <a:off x="4516356" y="4585114"/>
            <a:ext cx="2770668" cy="369332"/>
          </a:xfrm>
          <a:prstGeom prst="rect">
            <a:avLst/>
          </a:prstGeom>
          <a:noFill/>
        </p:spPr>
        <p:txBody>
          <a:bodyPr wrap="square" rtlCol="0">
            <a:spAutoFit/>
          </a:bodyPr>
          <a:lstStyle/>
          <a:p>
            <a:pPr algn="ctr"/>
            <a:r>
              <a:rPr lang="en-US" dirty="0" smtClean="0"/>
              <a:t>- Grant </a:t>
            </a:r>
            <a:r>
              <a:rPr lang="en-US" dirty="0" err="1" smtClean="0"/>
              <a:t>Skeldon</a:t>
            </a:r>
            <a:endParaRPr lang="en-US" dirty="0"/>
          </a:p>
        </p:txBody>
      </p:sp>
    </p:spTree>
    <p:extLst>
      <p:ext uri="{BB962C8B-B14F-4D97-AF65-F5344CB8AC3E}">
        <p14:creationId xmlns:p14="http://schemas.microsoft.com/office/powerpoint/2010/main" val="141038409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907968" y="2028045"/>
            <a:ext cx="7987444"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 xmlns:a16="http://schemas.microsoft.com/office/drawing/2014/main" id="{CCAA7B13-C673-46D0-A0C9-D66DE26CD36A}"/>
              </a:ext>
            </a:extLst>
          </p:cNvPr>
          <p:cNvSpPr>
            <a:spLocks noGrp="1"/>
          </p:cNvSpPr>
          <p:nvPr>
            <p:ph type="title"/>
          </p:nvPr>
        </p:nvSpPr>
        <p:spPr>
          <a:xfrm>
            <a:off x="1121946" y="2812026"/>
            <a:ext cx="9520158" cy="955823"/>
          </a:xfrm>
        </p:spPr>
        <p:txBody>
          <a:bodyPr>
            <a:normAutofit fontScale="90000"/>
          </a:bodyPr>
          <a:lstStyle/>
          <a:p>
            <a:pPr algn="ctr"/>
            <a:r>
              <a:rPr lang="en-US" i="1" dirty="0"/>
              <a:t>Churches don’t make </a:t>
            </a:r>
            <a:r>
              <a:rPr lang="en-US" i="1"/>
              <a:t>people </a:t>
            </a:r>
            <a:r>
              <a:rPr lang="en-US" i="1" smtClean="0"/>
              <a:t>Christians.</a:t>
            </a:r>
            <a:br>
              <a:rPr lang="en-US" i="1" smtClean="0"/>
            </a:br>
            <a:r>
              <a:rPr lang="en-US" i="1" dirty="0" smtClean="0"/>
              <a:t>Christians </a:t>
            </a:r>
            <a:r>
              <a:rPr lang="en-US" i="1" dirty="0"/>
              <a:t>make buildings churches.</a:t>
            </a:r>
            <a:endParaRPr lang="en-US" i="1" dirty="0"/>
          </a:p>
        </p:txBody>
      </p:sp>
      <p:sp>
        <p:nvSpPr>
          <p:cNvPr id="4" name="TextBox 3"/>
          <p:cNvSpPr txBox="1"/>
          <p:nvPr/>
        </p:nvSpPr>
        <p:spPr>
          <a:xfrm>
            <a:off x="4516356" y="4585114"/>
            <a:ext cx="2770668" cy="369332"/>
          </a:xfrm>
          <a:prstGeom prst="rect">
            <a:avLst/>
          </a:prstGeom>
          <a:noFill/>
        </p:spPr>
        <p:txBody>
          <a:bodyPr wrap="square" rtlCol="0">
            <a:spAutoFit/>
          </a:bodyPr>
          <a:lstStyle/>
          <a:p>
            <a:pPr algn="ctr"/>
            <a:r>
              <a:rPr lang="en-US" dirty="0" smtClean="0"/>
              <a:t>- Grant </a:t>
            </a:r>
            <a:r>
              <a:rPr lang="en-US" dirty="0" err="1" smtClean="0"/>
              <a:t>Skeldon</a:t>
            </a:r>
            <a:endParaRPr lang="en-US" dirty="0"/>
          </a:p>
        </p:txBody>
      </p:sp>
    </p:spTree>
    <p:extLst>
      <p:ext uri="{BB962C8B-B14F-4D97-AF65-F5344CB8AC3E}">
        <p14:creationId xmlns:p14="http://schemas.microsoft.com/office/powerpoint/2010/main" val="1586857057"/>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3EA81C-6BE0-410A-8506-2EBBD50FB323}"/>
              </a:ext>
            </a:extLst>
          </p:cNvPr>
          <p:cNvSpPr>
            <a:spLocks noGrp="1"/>
          </p:cNvSpPr>
          <p:nvPr>
            <p:ph type="title"/>
          </p:nvPr>
        </p:nvSpPr>
        <p:spPr/>
        <p:txBody>
          <a:bodyPr>
            <a:normAutofit fontScale="90000"/>
          </a:bodyPr>
          <a:lstStyle/>
          <a:p>
            <a:r>
              <a:rPr lang="en-US" sz="4000" dirty="0"/>
              <a:t>Exclusive Offer for </a:t>
            </a:r>
            <a:r>
              <a:rPr lang="en-US" sz="4000" dirty="0" smtClean="0"/>
              <a:t>Our</a:t>
            </a:r>
            <a:br>
              <a:rPr lang="en-US" sz="4000" dirty="0" smtClean="0"/>
            </a:br>
            <a:r>
              <a:rPr lang="en-US" sz="4000" dirty="0" err="1" smtClean="0"/>
              <a:t>ChurchSource</a:t>
            </a:r>
            <a:r>
              <a:rPr lang="en-US" sz="4000" dirty="0" smtClean="0"/>
              <a:t> </a:t>
            </a:r>
            <a:r>
              <a:rPr lang="en-US" sz="4000" dirty="0"/>
              <a:t>Channel Webcast Viewers</a:t>
            </a:r>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82635" y="2789284"/>
            <a:ext cx="1814478" cy="3157191"/>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 xmlns:a16="http://schemas.microsoft.com/office/drawing/2014/main" id="{413EA81C-6BE0-410A-8506-2EBBD50FB323}"/>
              </a:ext>
            </a:extLst>
          </p:cNvPr>
          <p:cNvSpPr txBox="1">
            <a:spLocks/>
          </p:cNvSpPr>
          <p:nvPr/>
        </p:nvSpPr>
        <p:spPr>
          <a:xfrm>
            <a:off x="6053997" y="2228599"/>
            <a:ext cx="5000857" cy="93811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sz="2400" i="1" dirty="0" smtClean="0"/>
              <a:t>The Passion Generation</a:t>
            </a:r>
            <a:endParaRPr lang="en-US" sz="2400" i="1" dirty="0" smtClean="0"/>
          </a:p>
          <a:p>
            <a:r>
              <a:rPr lang="en-US" sz="2100" dirty="0" smtClean="0"/>
              <a:t>By </a:t>
            </a:r>
            <a:r>
              <a:rPr lang="en-US" sz="2100" dirty="0" smtClean="0"/>
              <a:t>Grant </a:t>
            </a:r>
            <a:r>
              <a:rPr lang="en-US" sz="2100" dirty="0" err="1" smtClean="0"/>
              <a:t>Skeldon</a:t>
            </a:r>
            <a:endParaRPr lang="en-US" sz="2100" dirty="0" smtClean="0"/>
          </a:p>
        </p:txBody>
      </p:sp>
      <p:sp>
        <p:nvSpPr>
          <p:cNvPr id="7" name="24-Point Star 6"/>
          <p:cNvSpPr/>
          <p:nvPr/>
        </p:nvSpPr>
        <p:spPr>
          <a:xfrm>
            <a:off x="2017187" y="2359742"/>
            <a:ext cx="1367597" cy="1367597"/>
          </a:xfrm>
          <a:prstGeom prst="star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TextBox 7"/>
          <p:cNvSpPr txBox="1"/>
          <p:nvPr/>
        </p:nvSpPr>
        <p:spPr>
          <a:xfrm>
            <a:off x="2218172" y="2697655"/>
            <a:ext cx="965625" cy="745717"/>
          </a:xfrm>
          <a:prstGeom prst="rect">
            <a:avLst/>
          </a:prstGeom>
          <a:noFill/>
        </p:spPr>
        <p:txBody>
          <a:bodyPr wrap="square" rtlCol="0">
            <a:spAutoFit/>
          </a:bodyPr>
          <a:lstStyle/>
          <a:p>
            <a:pPr algn="ctr">
              <a:lnSpc>
                <a:spcPts val="2500"/>
              </a:lnSpc>
            </a:pPr>
            <a:r>
              <a:rPr lang="en-US" sz="2400" b="1" dirty="0" smtClean="0">
                <a:solidFill>
                  <a:schemeClr val="bg1"/>
                </a:solidFill>
                <a:latin typeface="Avenir Book" charset="0"/>
                <a:ea typeface="Avenir Book" charset="0"/>
                <a:cs typeface="Avenir Book" charset="0"/>
              </a:rPr>
              <a:t>40%</a:t>
            </a:r>
          </a:p>
          <a:p>
            <a:pPr algn="ctr">
              <a:lnSpc>
                <a:spcPts val="2500"/>
              </a:lnSpc>
            </a:pPr>
            <a:r>
              <a:rPr lang="en-US" sz="2400" b="1" dirty="0" smtClean="0">
                <a:solidFill>
                  <a:schemeClr val="bg1"/>
                </a:solidFill>
                <a:latin typeface="Avenir Book" charset="0"/>
                <a:ea typeface="Avenir Book" charset="0"/>
                <a:cs typeface="Avenir Book" charset="0"/>
              </a:rPr>
              <a:t>OFF</a:t>
            </a:r>
            <a:endParaRPr lang="en-US" sz="2400" b="1" dirty="0">
              <a:solidFill>
                <a:schemeClr val="bg1"/>
              </a:solidFill>
              <a:latin typeface="Avenir Book" charset="0"/>
              <a:ea typeface="Avenir Book" charset="0"/>
              <a:cs typeface="Avenir Book" charset="0"/>
            </a:endParaRPr>
          </a:p>
        </p:txBody>
      </p:sp>
      <p:sp>
        <p:nvSpPr>
          <p:cNvPr id="9" name="TextBox 8"/>
          <p:cNvSpPr txBox="1"/>
          <p:nvPr/>
        </p:nvSpPr>
        <p:spPr>
          <a:xfrm>
            <a:off x="6053997" y="3629216"/>
            <a:ext cx="4562668" cy="738664"/>
          </a:xfrm>
          <a:prstGeom prst="rect">
            <a:avLst/>
          </a:prstGeom>
          <a:noFill/>
        </p:spPr>
        <p:txBody>
          <a:bodyPr wrap="square" rtlCol="0">
            <a:spAutoFit/>
          </a:bodyPr>
          <a:lstStyle/>
          <a:p>
            <a:r>
              <a:rPr lang="en-US" sz="2400" dirty="0" smtClean="0"/>
              <a:t>Book</a:t>
            </a:r>
          </a:p>
          <a:p>
            <a:r>
              <a:rPr lang="en-US" strike="sngStrike" dirty="0" smtClean="0">
                <a:latin typeface="Avenir Book" charset="0"/>
                <a:ea typeface="Avenir Book" charset="0"/>
                <a:cs typeface="Avenir Book" charset="0"/>
              </a:rPr>
              <a:t>$</a:t>
            </a:r>
            <a:r>
              <a:rPr lang="en-US" strike="sngStrike" dirty="0" smtClean="0">
                <a:latin typeface="Avenir Book" charset="0"/>
                <a:ea typeface="Avenir Book" charset="0"/>
                <a:cs typeface="Avenir Book" charset="0"/>
              </a:rPr>
              <a:t>16.99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$10.20</a:t>
            </a:r>
            <a:endParaRPr lang="en-US" dirty="0" smtClean="0"/>
          </a:p>
        </p:txBody>
      </p:sp>
      <p:cxnSp>
        <p:nvCxnSpPr>
          <p:cNvPr id="13" name="Straight Connector 12"/>
          <p:cNvCxnSpPr/>
          <p:nvPr/>
        </p:nvCxnSpPr>
        <p:spPr>
          <a:xfrm>
            <a:off x="6121667" y="3080084"/>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5957016" y="5076829"/>
            <a:ext cx="5275666"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896" y="4923384"/>
            <a:ext cx="908965" cy="908965"/>
          </a:xfrm>
          <a:prstGeom prst="rect">
            <a:avLst/>
          </a:prstGeom>
        </p:spPr>
      </p:pic>
      <p:sp>
        <p:nvSpPr>
          <p:cNvPr id="16" name="TextBox 15"/>
          <p:cNvSpPr txBox="1"/>
          <p:nvPr/>
        </p:nvSpPr>
        <p:spPr>
          <a:xfrm>
            <a:off x="7132320" y="5096079"/>
            <a:ext cx="3912909"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Click on the links in the</a:t>
            </a:r>
            <a:br>
              <a:rPr lang="en-US" b="1" dirty="0" smtClean="0">
                <a:solidFill>
                  <a:schemeClr val="bg1"/>
                </a:solidFill>
                <a:latin typeface="Avenir Book" charset="0"/>
                <a:ea typeface="Avenir Book" charset="0"/>
                <a:cs typeface="Avenir Book" charset="0"/>
              </a:rPr>
            </a:br>
            <a:r>
              <a:rPr lang="en-US" b="1" dirty="0" smtClean="0">
                <a:solidFill>
                  <a:schemeClr val="bg1"/>
                </a:solidFill>
                <a:latin typeface="Avenir Book" charset="0"/>
                <a:ea typeface="Avenir Book" charset="0"/>
                <a:cs typeface="Avenir Book" charset="0"/>
              </a:rPr>
              <a:t>“Resource List” widget to purchase.</a:t>
            </a:r>
            <a:endParaRPr lang="en-US" b="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15399626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9942A088-2D88-4785-9563-2D991F6ADF88}"/>
              </a:ext>
            </a:extLst>
          </p:cNvPr>
          <p:cNvSpPr>
            <a:spLocks noGrp="1"/>
          </p:cNvSpPr>
          <p:nvPr>
            <p:ph type="subTitle" idx="4294967295"/>
          </p:nvPr>
        </p:nvSpPr>
        <p:spPr>
          <a:xfrm>
            <a:off x="1814509" y="2388711"/>
            <a:ext cx="8562975" cy="977900"/>
          </a:xfrm>
        </p:spPr>
        <p:txBody>
          <a:bodyPr>
            <a:normAutofit/>
          </a:bodyPr>
          <a:lstStyle/>
          <a:p>
            <a:pPr marL="0" indent="0" algn="ctr">
              <a:buNone/>
            </a:pPr>
            <a:r>
              <a:rPr lang="en-US" sz="3200" dirty="0" smtClean="0">
                <a:solidFill>
                  <a:schemeClr val="tx2"/>
                </a:solidFill>
              </a:rPr>
              <a:t>Have an idea?</a:t>
            </a:r>
            <a:endParaRPr lang="en-US" sz="3200" dirty="0">
              <a:solidFill>
                <a:schemeClr val="tx2"/>
              </a:solidFill>
            </a:endParaRPr>
          </a:p>
        </p:txBody>
      </p:sp>
      <p:pic>
        <p:nvPicPr>
          <p:cNvPr id="4" name="Picture 3">
            <a:extLst>
              <a:ext uri="{FF2B5EF4-FFF2-40B4-BE49-F238E27FC236}">
                <a16:creationId xmlns="" xmlns:a16="http://schemas.microsoft.com/office/drawing/2014/main" id="{2CAB63C0-0CAE-47D7-966A-5C918CFEC1DA}"/>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bwMode="auto">
          <a:xfrm>
            <a:off x="4219550" y="658771"/>
            <a:ext cx="3752895" cy="946772"/>
          </a:xfrm>
          <a:prstGeom prst="rect">
            <a:avLst/>
          </a:prstGeom>
        </p:spPr>
      </p:pic>
      <p:sp>
        <p:nvSpPr>
          <p:cNvPr id="5" name="Rectangle 4"/>
          <p:cNvSpPr/>
          <p:nvPr/>
        </p:nvSpPr>
        <p:spPr>
          <a:xfrm>
            <a:off x="1677276" y="3672208"/>
            <a:ext cx="8837445" cy="795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712" y="3547270"/>
            <a:ext cx="1045144" cy="1045144"/>
          </a:xfrm>
          <a:prstGeom prst="rect">
            <a:avLst/>
          </a:prstGeom>
        </p:spPr>
      </p:pic>
      <p:sp>
        <p:nvSpPr>
          <p:cNvPr id="6" name="TextBox 5"/>
          <p:cNvSpPr txBox="1"/>
          <p:nvPr/>
        </p:nvSpPr>
        <p:spPr>
          <a:xfrm>
            <a:off x="1814509" y="3885176"/>
            <a:ext cx="6030077" cy="369332"/>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Share </a:t>
            </a:r>
            <a:r>
              <a:rPr lang="en-US" b="1" smtClean="0">
                <a:solidFill>
                  <a:schemeClr val="bg1"/>
                </a:solidFill>
                <a:latin typeface="Avenir Book" charset="0"/>
                <a:ea typeface="Avenir Book" charset="0"/>
                <a:cs typeface="Avenir Book" charset="0"/>
              </a:rPr>
              <a:t>your thoughts </a:t>
            </a:r>
            <a:r>
              <a:rPr lang="en-US" b="1" dirty="0" smtClean="0">
                <a:solidFill>
                  <a:schemeClr val="bg1"/>
                </a:solidFill>
                <a:latin typeface="Avenir Book" charset="0"/>
                <a:ea typeface="Avenir Book" charset="0"/>
                <a:cs typeface="Avenir Book" charset="0"/>
              </a:rPr>
              <a:t>on discipleship in the idea widget</a:t>
            </a:r>
            <a:endParaRPr lang="en-US" b="1" dirty="0">
              <a:solidFill>
                <a:schemeClr val="bg1"/>
              </a:solidFill>
              <a:latin typeface="Avenir Book" charset="0"/>
              <a:ea typeface="Avenir Book" charset="0"/>
              <a:cs typeface="Avenir Book" charset="0"/>
            </a:endParaRPr>
          </a:p>
        </p:txBody>
      </p:sp>
      <p:sp>
        <p:nvSpPr>
          <p:cNvPr id="9" name="Right Arrow 8"/>
          <p:cNvSpPr/>
          <p:nvPr/>
        </p:nvSpPr>
        <p:spPr>
          <a:xfrm>
            <a:off x="7632834" y="3781447"/>
            <a:ext cx="1020277" cy="5053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01271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524001" y="2047709"/>
            <a:ext cx="10006658"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a:solidFill>
                  <a:schemeClr val="bg1">
                    <a:lumMod val="75000"/>
                  </a:schemeClr>
                </a:solidFill>
                <a:latin typeface="Book Antiqua" charset="0"/>
                <a:ea typeface="Book Antiqua" charset="0"/>
                <a:cs typeface="Book Antiqua" charset="0"/>
              </a:rPr>
              <a:t> </a:t>
            </a:r>
            <a:r>
              <a:rPr lang="en-US" sz="9600" smtClean="0">
                <a:solidFill>
                  <a:schemeClr val="bg1">
                    <a:lumMod val="75000"/>
                  </a:schemeClr>
                </a:solidFill>
                <a:latin typeface="Book Antiqua" charset="0"/>
                <a:ea typeface="Book Antiqua" charset="0"/>
                <a:cs typeface="Book Antiqua" charset="0"/>
              </a:rPr>
              <a:t>    </a:t>
            </a:r>
            <a:r>
              <a:rPr lang="en-US" sz="960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 xmlns:a16="http://schemas.microsoft.com/office/drawing/2014/main" id="{CCAA7B13-C673-46D0-A0C9-D66DE26CD36A}"/>
              </a:ext>
            </a:extLst>
          </p:cNvPr>
          <p:cNvSpPr>
            <a:spLocks noGrp="1"/>
          </p:cNvSpPr>
          <p:nvPr>
            <p:ph type="title"/>
          </p:nvPr>
        </p:nvSpPr>
        <p:spPr>
          <a:xfrm>
            <a:off x="1338257" y="1885219"/>
            <a:ext cx="9520158" cy="2157933"/>
          </a:xfrm>
        </p:spPr>
        <p:txBody>
          <a:bodyPr>
            <a:normAutofit/>
          </a:bodyPr>
          <a:lstStyle/>
          <a:p>
            <a:pPr algn="ctr"/>
            <a:r>
              <a:rPr lang="en-US" i="1" dirty="0"/>
              <a:t>“You unbelieving and perverse generation,” Jesus replied, “how long shall I stay </a:t>
            </a:r>
            <a:r>
              <a:rPr lang="en-US" i="1"/>
              <a:t>with </a:t>
            </a:r>
            <a:r>
              <a:rPr lang="en-US" i="1" smtClean="0"/>
              <a:t>you?</a:t>
            </a:r>
            <a:br>
              <a:rPr lang="en-US" i="1" smtClean="0"/>
            </a:br>
            <a:r>
              <a:rPr lang="en-US" i="1" dirty="0" smtClean="0"/>
              <a:t>How </a:t>
            </a:r>
            <a:r>
              <a:rPr lang="en-US" i="1" dirty="0"/>
              <a:t>long shall I put up with you?</a:t>
            </a:r>
            <a:endParaRPr lang="en-US" i="1" dirty="0"/>
          </a:p>
        </p:txBody>
      </p:sp>
      <p:sp>
        <p:nvSpPr>
          <p:cNvPr id="4" name="TextBox 3"/>
          <p:cNvSpPr txBox="1"/>
          <p:nvPr/>
        </p:nvSpPr>
        <p:spPr>
          <a:xfrm>
            <a:off x="4840820" y="4634275"/>
            <a:ext cx="2770668" cy="369332"/>
          </a:xfrm>
          <a:prstGeom prst="rect">
            <a:avLst/>
          </a:prstGeom>
          <a:noFill/>
        </p:spPr>
        <p:txBody>
          <a:bodyPr wrap="square" rtlCol="0">
            <a:spAutoFit/>
          </a:bodyPr>
          <a:lstStyle/>
          <a:p>
            <a:pPr algn="ctr"/>
            <a:r>
              <a:rPr lang="en-US"/>
              <a:t>- Matthew 17:17 NIV</a:t>
            </a:r>
            <a:endParaRPr lang="en-US" dirty="0"/>
          </a:p>
        </p:txBody>
      </p:sp>
    </p:spTree>
    <p:extLst>
      <p:ext uri="{BB962C8B-B14F-4D97-AF65-F5344CB8AC3E}">
        <p14:creationId xmlns:p14="http://schemas.microsoft.com/office/powerpoint/2010/main" val="6454160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3EA81C-6BE0-410A-8506-2EBBD50FB323}"/>
              </a:ext>
            </a:extLst>
          </p:cNvPr>
          <p:cNvSpPr>
            <a:spLocks noGrp="1"/>
          </p:cNvSpPr>
          <p:nvPr>
            <p:ph type="title"/>
          </p:nvPr>
        </p:nvSpPr>
        <p:spPr>
          <a:xfrm>
            <a:off x="1525071" y="886317"/>
            <a:ext cx="9520158" cy="1228112"/>
          </a:xfrm>
        </p:spPr>
        <p:txBody>
          <a:bodyPr anchor="t">
            <a:normAutofit/>
          </a:bodyPr>
          <a:lstStyle/>
          <a:p>
            <a:r>
              <a:rPr lang="en-US" i="1" dirty="0" smtClean="0"/>
              <a:t>The Passion Generation:</a:t>
            </a:r>
            <a:br>
              <a:rPr lang="en-US" i="1" dirty="0" smtClean="0"/>
            </a:br>
            <a:r>
              <a:rPr lang="en-US" sz="1800" i="1" dirty="0"/>
              <a:t> The Seemingly Reckless, Definitely Disruptive, But Far From Hopeless </a:t>
            </a:r>
            <a:r>
              <a:rPr lang="en-US" sz="1800" i="1" dirty="0" smtClean="0"/>
              <a:t>Millennials</a:t>
            </a:r>
            <a:endParaRPr lang="en-US" sz="1800" i="1" dirty="0"/>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80924" y="2185247"/>
            <a:ext cx="1814478" cy="3157191"/>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784108" y="5411994"/>
            <a:ext cx="4562668" cy="738664"/>
          </a:xfrm>
          <a:prstGeom prst="rect">
            <a:avLst/>
          </a:prstGeom>
          <a:noFill/>
        </p:spPr>
        <p:txBody>
          <a:bodyPr wrap="square" rtlCol="0">
            <a:spAutoFit/>
          </a:bodyPr>
          <a:lstStyle/>
          <a:p>
            <a:pPr algn="ctr"/>
            <a:r>
              <a:rPr lang="en-US" sz="2400" dirty="0" smtClean="0"/>
              <a:t>Book</a:t>
            </a:r>
          </a:p>
          <a:p>
            <a:pPr algn="ctr"/>
            <a:r>
              <a:rPr lang="en-US" strike="sngStrike" dirty="0">
                <a:latin typeface="Avenir Book" charset="0"/>
                <a:ea typeface="Avenir Book" charset="0"/>
                <a:cs typeface="Avenir Book" charset="0"/>
              </a:rPr>
              <a:t>$</a:t>
            </a:r>
            <a:r>
              <a:rPr lang="en-US" strike="sngStrike" dirty="0" smtClean="0">
                <a:latin typeface="Avenir Book" charset="0"/>
                <a:ea typeface="Avenir Book" charset="0"/>
                <a:cs typeface="Avenir Book" charset="0"/>
              </a:rPr>
              <a:t>16.99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10.20</a:t>
            </a:r>
            <a:endParaRPr lang="en-US" dirty="0"/>
          </a:p>
        </p:txBody>
      </p:sp>
      <p:cxnSp>
        <p:nvCxnSpPr>
          <p:cNvPr id="13" name="Straight Connector 12"/>
          <p:cNvCxnSpPr/>
          <p:nvPr/>
        </p:nvCxnSpPr>
        <p:spPr>
          <a:xfrm>
            <a:off x="6426305" y="2420503"/>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Rectangle 3"/>
          <p:cNvSpPr/>
          <p:nvPr/>
        </p:nvSpPr>
        <p:spPr>
          <a:xfrm>
            <a:off x="4719485" y="1841669"/>
            <a:ext cx="6818912" cy="388070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55458" y="2135861"/>
            <a:ext cx="6420465" cy="3139321"/>
          </a:xfrm>
          <a:prstGeom prst="rect">
            <a:avLst/>
          </a:prstGeom>
          <a:noFill/>
        </p:spPr>
        <p:txBody>
          <a:bodyPr wrap="square" rtlCol="0">
            <a:spAutoFit/>
          </a:bodyPr>
          <a:lstStyle/>
          <a:p>
            <a:r>
              <a:rPr lang="en-US" dirty="0"/>
              <a:t>Written by a millennial, </a:t>
            </a:r>
            <a:r>
              <a:rPr lang="en-US" i="1" dirty="0"/>
              <a:t>The Passion Generation </a:t>
            </a:r>
            <a:r>
              <a:rPr lang="en-US" dirty="0"/>
              <a:t>will guide you beyond the stats of what millennials are doing to the </a:t>
            </a:r>
            <a:r>
              <a:rPr lang="en-US" i="1" dirty="0"/>
              <a:t>why </a:t>
            </a:r>
            <a:r>
              <a:rPr lang="en-US" dirty="0"/>
              <a:t>they’re doing it and </a:t>
            </a:r>
            <a:r>
              <a:rPr lang="en-US" i="1" dirty="0"/>
              <a:t>how </a:t>
            </a:r>
            <a:r>
              <a:rPr lang="en-US" dirty="0"/>
              <a:t>we can all move toward healthy </a:t>
            </a:r>
            <a:r>
              <a:rPr lang="en-US" dirty="0" smtClean="0"/>
              <a:t>community.</a:t>
            </a:r>
          </a:p>
          <a:p>
            <a:endParaRPr lang="en-US" dirty="0"/>
          </a:p>
          <a:p>
            <a:r>
              <a:rPr lang="en-US" dirty="0" smtClean="0"/>
              <a:t>With </a:t>
            </a:r>
            <a:r>
              <a:rPr lang="en-US" dirty="0"/>
              <a:t>wit, compassion, and startling insights, this book shares stories and studies drawn from </a:t>
            </a:r>
            <a:r>
              <a:rPr lang="en-US" dirty="0" err="1"/>
              <a:t>Skeldon’s</a:t>
            </a:r>
            <a:r>
              <a:rPr lang="en-US" dirty="0"/>
              <a:t> years of working to bridge generational gaps. In his signature conversational style, </a:t>
            </a:r>
            <a:r>
              <a:rPr lang="en-US" dirty="0" err="1"/>
              <a:t>Skeldon</a:t>
            </a:r>
            <a:r>
              <a:rPr lang="en-US" dirty="0"/>
              <a:t> offers researched strategies that will spark healthy connections, and practical methods that will help you disciple the millennials you love.</a:t>
            </a:r>
            <a:endParaRPr lang="en-US" dirty="0"/>
          </a:p>
        </p:txBody>
      </p:sp>
    </p:spTree>
    <p:extLst>
      <p:ext uri="{BB962C8B-B14F-4D97-AF65-F5344CB8AC3E}">
        <p14:creationId xmlns:p14="http://schemas.microsoft.com/office/powerpoint/2010/main" val="161015402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7615" y="616931"/>
            <a:ext cx="6235881" cy="512604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782529" y="5978013"/>
            <a:ext cx="6839007" cy="307777"/>
          </a:xfrm>
          <a:prstGeom prst="rect">
            <a:avLst/>
          </a:prstGeom>
          <a:noFill/>
        </p:spPr>
        <p:txBody>
          <a:bodyPr wrap="square" rtlCol="0">
            <a:spAutoFit/>
          </a:bodyPr>
          <a:lstStyle/>
          <a:p>
            <a:r>
              <a:rPr lang="en-US" sz="1400" dirty="0" smtClean="0"/>
              <a:t>Image from </a:t>
            </a:r>
            <a:r>
              <a:rPr lang="en-US" sz="1400" i="1" dirty="0" smtClean="0"/>
              <a:t>The Passion Generation </a:t>
            </a:r>
            <a:r>
              <a:rPr lang="en-US" sz="1400" dirty="0" smtClean="0"/>
              <a:t>by Grant </a:t>
            </a:r>
            <a:r>
              <a:rPr lang="en-US" sz="1400" dirty="0" err="1" smtClean="0"/>
              <a:t>Skeldon</a:t>
            </a:r>
            <a:endParaRPr lang="en-US" sz="1400" dirty="0"/>
          </a:p>
        </p:txBody>
      </p:sp>
    </p:spTree>
    <p:extLst>
      <p:ext uri="{BB962C8B-B14F-4D97-AF65-F5344CB8AC3E}">
        <p14:creationId xmlns:p14="http://schemas.microsoft.com/office/powerpoint/2010/main" val="131638221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530" y="450723"/>
            <a:ext cx="6839007" cy="537980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782529" y="5978013"/>
            <a:ext cx="6839007" cy="307777"/>
          </a:xfrm>
          <a:prstGeom prst="rect">
            <a:avLst/>
          </a:prstGeom>
          <a:noFill/>
        </p:spPr>
        <p:txBody>
          <a:bodyPr wrap="square" rtlCol="0">
            <a:spAutoFit/>
          </a:bodyPr>
          <a:lstStyle/>
          <a:p>
            <a:r>
              <a:rPr lang="en-US" sz="1400" dirty="0" smtClean="0"/>
              <a:t>Image from </a:t>
            </a:r>
            <a:r>
              <a:rPr lang="en-US" sz="1400" i="1" dirty="0" smtClean="0"/>
              <a:t>The Passion Generation </a:t>
            </a:r>
            <a:r>
              <a:rPr lang="en-US" sz="1400" dirty="0" smtClean="0"/>
              <a:t>by Grant </a:t>
            </a:r>
            <a:r>
              <a:rPr lang="en-US" sz="1400" dirty="0" err="1" smtClean="0"/>
              <a:t>Skeldon</a:t>
            </a:r>
            <a:endParaRPr lang="en-US" sz="1400" dirty="0"/>
          </a:p>
        </p:txBody>
      </p:sp>
    </p:spTree>
    <p:extLst>
      <p:ext uri="{BB962C8B-B14F-4D97-AF65-F5344CB8AC3E}">
        <p14:creationId xmlns:p14="http://schemas.microsoft.com/office/powerpoint/2010/main" val="14108778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3EA81C-6BE0-410A-8506-2EBBD50FB323}"/>
              </a:ext>
            </a:extLst>
          </p:cNvPr>
          <p:cNvSpPr>
            <a:spLocks noGrp="1"/>
          </p:cNvSpPr>
          <p:nvPr>
            <p:ph type="title"/>
          </p:nvPr>
        </p:nvSpPr>
        <p:spPr/>
        <p:txBody>
          <a:bodyPr>
            <a:normAutofit fontScale="90000"/>
          </a:bodyPr>
          <a:lstStyle/>
          <a:p>
            <a:r>
              <a:rPr lang="en-US" sz="4000" dirty="0"/>
              <a:t>Exclusive Offer for </a:t>
            </a:r>
            <a:r>
              <a:rPr lang="en-US" sz="4000" dirty="0" smtClean="0"/>
              <a:t>Our</a:t>
            </a:r>
            <a:br>
              <a:rPr lang="en-US" sz="4000" dirty="0" smtClean="0"/>
            </a:br>
            <a:r>
              <a:rPr lang="en-US" sz="4000" dirty="0" err="1" smtClean="0"/>
              <a:t>ChurchSource</a:t>
            </a:r>
            <a:r>
              <a:rPr lang="en-US" sz="4000" dirty="0" smtClean="0"/>
              <a:t> </a:t>
            </a:r>
            <a:r>
              <a:rPr lang="en-US" sz="4000" dirty="0"/>
              <a:t>Channel Webcast Viewers</a:t>
            </a:r>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82635" y="2789284"/>
            <a:ext cx="1814478" cy="3157191"/>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 xmlns:a16="http://schemas.microsoft.com/office/drawing/2014/main" id="{413EA81C-6BE0-410A-8506-2EBBD50FB323}"/>
              </a:ext>
            </a:extLst>
          </p:cNvPr>
          <p:cNvSpPr txBox="1">
            <a:spLocks/>
          </p:cNvSpPr>
          <p:nvPr/>
        </p:nvSpPr>
        <p:spPr>
          <a:xfrm>
            <a:off x="6053997" y="2228599"/>
            <a:ext cx="5000857" cy="93811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sz="2400" i="1" dirty="0" smtClean="0"/>
              <a:t>The Passion Generation</a:t>
            </a:r>
            <a:endParaRPr lang="en-US" sz="2400" i="1" dirty="0" smtClean="0"/>
          </a:p>
          <a:p>
            <a:r>
              <a:rPr lang="en-US" sz="2100" dirty="0" smtClean="0"/>
              <a:t>By </a:t>
            </a:r>
            <a:r>
              <a:rPr lang="en-US" sz="2100" dirty="0" smtClean="0"/>
              <a:t>Grant </a:t>
            </a:r>
            <a:r>
              <a:rPr lang="en-US" sz="2100" dirty="0" err="1" smtClean="0"/>
              <a:t>Skeldon</a:t>
            </a:r>
            <a:endParaRPr lang="en-US" sz="2100" dirty="0" smtClean="0"/>
          </a:p>
        </p:txBody>
      </p:sp>
      <p:sp>
        <p:nvSpPr>
          <p:cNvPr id="7" name="24-Point Star 6"/>
          <p:cNvSpPr/>
          <p:nvPr/>
        </p:nvSpPr>
        <p:spPr>
          <a:xfrm>
            <a:off x="2017187" y="2359742"/>
            <a:ext cx="1367597" cy="1367597"/>
          </a:xfrm>
          <a:prstGeom prst="star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TextBox 7"/>
          <p:cNvSpPr txBox="1"/>
          <p:nvPr/>
        </p:nvSpPr>
        <p:spPr>
          <a:xfrm>
            <a:off x="2218172" y="2697655"/>
            <a:ext cx="965625" cy="745717"/>
          </a:xfrm>
          <a:prstGeom prst="rect">
            <a:avLst/>
          </a:prstGeom>
          <a:noFill/>
        </p:spPr>
        <p:txBody>
          <a:bodyPr wrap="square" rtlCol="0">
            <a:spAutoFit/>
          </a:bodyPr>
          <a:lstStyle/>
          <a:p>
            <a:pPr algn="ctr">
              <a:lnSpc>
                <a:spcPts val="2500"/>
              </a:lnSpc>
            </a:pPr>
            <a:r>
              <a:rPr lang="en-US" sz="2400" b="1" dirty="0" smtClean="0">
                <a:solidFill>
                  <a:schemeClr val="bg1"/>
                </a:solidFill>
                <a:latin typeface="Avenir Book" charset="0"/>
                <a:ea typeface="Avenir Book" charset="0"/>
                <a:cs typeface="Avenir Book" charset="0"/>
              </a:rPr>
              <a:t>40%</a:t>
            </a:r>
          </a:p>
          <a:p>
            <a:pPr algn="ctr">
              <a:lnSpc>
                <a:spcPts val="2500"/>
              </a:lnSpc>
            </a:pPr>
            <a:r>
              <a:rPr lang="en-US" sz="2400" b="1" dirty="0" smtClean="0">
                <a:solidFill>
                  <a:schemeClr val="bg1"/>
                </a:solidFill>
                <a:latin typeface="Avenir Book" charset="0"/>
                <a:ea typeface="Avenir Book" charset="0"/>
                <a:cs typeface="Avenir Book" charset="0"/>
              </a:rPr>
              <a:t>OFF</a:t>
            </a:r>
            <a:endParaRPr lang="en-US" sz="2400" b="1" dirty="0">
              <a:solidFill>
                <a:schemeClr val="bg1"/>
              </a:solidFill>
              <a:latin typeface="Avenir Book" charset="0"/>
              <a:ea typeface="Avenir Book" charset="0"/>
              <a:cs typeface="Avenir Book" charset="0"/>
            </a:endParaRPr>
          </a:p>
        </p:txBody>
      </p:sp>
      <p:sp>
        <p:nvSpPr>
          <p:cNvPr id="9" name="TextBox 8"/>
          <p:cNvSpPr txBox="1"/>
          <p:nvPr/>
        </p:nvSpPr>
        <p:spPr>
          <a:xfrm>
            <a:off x="6053997" y="3629216"/>
            <a:ext cx="4562668" cy="738664"/>
          </a:xfrm>
          <a:prstGeom prst="rect">
            <a:avLst/>
          </a:prstGeom>
          <a:noFill/>
        </p:spPr>
        <p:txBody>
          <a:bodyPr wrap="square" rtlCol="0">
            <a:spAutoFit/>
          </a:bodyPr>
          <a:lstStyle/>
          <a:p>
            <a:r>
              <a:rPr lang="en-US" sz="2400" dirty="0" smtClean="0"/>
              <a:t>Book</a:t>
            </a:r>
          </a:p>
          <a:p>
            <a:r>
              <a:rPr lang="en-US" strike="sngStrike" dirty="0" smtClean="0">
                <a:latin typeface="Avenir Book" charset="0"/>
                <a:ea typeface="Avenir Book" charset="0"/>
                <a:cs typeface="Avenir Book" charset="0"/>
              </a:rPr>
              <a:t>$</a:t>
            </a:r>
            <a:r>
              <a:rPr lang="en-US" strike="sngStrike" dirty="0" smtClean="0">
                <a:latin typeface="Avenir Book" charset="0"/>
                <a:ea typeface="Avenir Book" charset="0"/>
                <a:cs typeface="Avenir Book" charset="0"/>
              </a:rPr>
              <a:t>16.99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$10.20</a:t>
            </a:r>
            <a:endParaRPr lang="en-US" dirty="0" smtClean="0"/>
          </a:p>
        </p:txBody>
      </p:sp>
      <p:cxnSp>
        <p:nvCxnSpPr>
          <p:cNvPr id="13" name="Straight Connector 12"/>
          <p:cNvCxnSpPr/>
          <p:nvPr/>
        </p:nvCxnSpPr>
        <p:spPr>
          <a:xfrm>
            <a:off x="6121667" y="3080084"/>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5957016" y="5076829"/>
            <a:ext cx="5275666"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896" y="4923384"/>
            <a:ext cx="908965" cy="908965"/>
          </a:xfrm>
          <a:prstGeom prst="rect">
            <a:avLst/>
          </a:prstGeom>
        </p:spPr>
      </p:pic>
      <p:sp>
        <p:nvSpPr>
          <p:cNvPr id="16" name="TextBox 15"/>
          <p:cNvSpPr txBox="1"/>
          <p:nvPr/>
        </p:nvSpPr>
        <p:spPr>
          <a:xfrm>
            <a:off x="7132320" y="5096079"/>
            <a:ext cx="3912909"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Click on the links in the</a:t>
            </a:r>
            <a:br>
              <a:rPr lang="en-US" b="1" dirty="0" smtClean="0">
                <a:solidFill>
                  <a:schemeClr val="bg1"/>
                </a:solidFill>
                <a:latin typeface="Avenir Book" charset="0"/>
                <a:ea typeface="Avenir Book" charset="0"/>
                <a:cs typeface="Avenir Book" charset="0"/>
              </a:rPr>
            </a:br>
            <a:r>
              <a:rPr lang="en-US" b="1" dirty="0" smtClean="0">
                <a:solidFill>
                  <a:schemeClr val="bg1"/>
                </a:solidFill>
                <a:latin typeface="Avenir Book" charset="0"/>
                <a:ea typeface="Avenir Book" charset="0"/>
                <a:cs typeface="Avenir Book" charset="0"/>
              </a:rPr>
              <a:t>“Resource List” widget to purchase.</a:t>
            </a:r>
            <a:endParaRPr lang="en-US" b="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84165130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000310" y="2254187"/>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 xmlns:a16="http://schemas.microsoft.com/office/drawing/2014/main" id="{CCAA7B13-C673-46D0-A0C9-D66DE26CD36A}"/>
              </a:ext>
            </a:extLst>
          </p:cNvPr>
          <p:cNvSpPr>
            <a:spLocks noGrp="1"/>
          </p:cNvSpPr>
          <p:nvPr>
            <p:ph type="title"/>
          </p:nvPr>
        </p:nvSpPr>
        <p:spPr>
          <a:xfrm>
            <a:off x="1515237" y="2178774"/>
            <a:ext cx="9520158" cy="2157933"/>
          </a:xfrm>
        </p:spPr>
        <p:txBody>
          <a:bodyPr>
            <a:normAutofit/>
          </a:bodyPr>
          <a:lstStyle/>
          <a:p>
            <a:pPr algn="ctr"/>
            <a:r>
              <a:rPr lang="en-US" i="1" dirty="0"/>
              <a:t>[On the Millennial </a:t>
            </a:r>
            <a:r>
              <a:rPr lang="en-US" i="1" dirty="0" smtClean="0"/>
              <a:t>Generation]</a:t>
            </a:r>
            <a:br>
              <a:rPr lang="en-US" i="1" dirty="0" smtClean="0"/>
            </a:br>
            <a:r>
              <a:rPr lang="en-US" i="1" dirty="0" smtClean="0"/>
              <a:t>We </a:t>
            </a:r>
            <a:r>
              <a:rPr lang="en-US" i="1" dirty="0"/>
              <a:t>have so much research but we don’t have a lot of results. We have so much statistics but we don’t have lot of solutions. </a:t>
            </a:r>
            <a:endParaRPr lang="en-US" i="1" dirty="0"/>
          </a:p>
        </p:txBody>
      </p:sp>
      <p:sp>
        <p:nvSpPr>
          <p:cNvPr id="4" name="TextBox 3"/>
          <p:cNvSpPr txBox="1"/>
          <p:nvPr/>
        </p:nvSpPr>
        <p:spPr>
          <a:xfrm>
            <a:off x="5089206" y="4634275"/>
            <a:ext cx="2770668" cy="369332"/>
          </a:xfrm>
          <a:prstGeom prst="rect">
            <a:avLst/>
          </a:prstGeom>
          <a:noFill/>
        </p:spPr>
        <p:txBody>
          <a:bodyPr wrap="square" rtlCol="0">
            <a:spAutoFit/>
          </a:bodyPr>
          <a:lstStyle/>
          <a:p>
            <a:pPr algn="ctr"/>
            <a:r>
              <a:rPr lang="en-US" dirty="0" smtClean="0"/>
              <a:t>- </a:t>
            </a:r>
            <a:r>
              <a:rPr lang="en-US" dirty="0" smtClean="0"/>
              <a:t>Grant </a:t>
            </a:r>
            <a:r>
              <a:rPr lang="en-US" dirty="0" err="1" smtClean="0"/>
              <a:t>Skeldon</a:t>
            </a:r>
            <a:endParaRPr lang="en-US" dirty="0"/>
          </a:p>
        </p:txBody>
      </p:sp>
    </p:spTree>
    <p:extLst>
      <p:ext uri="{BB962C8B-B14F-4D97-AF65-F5344CB8AC3E}">
        <p14:creationId xmlns:p14="http://schemas.microsoft.com/office/powerpoint/2010/main" val="75598410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000310" y="2254187"/>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 xmlns:a16="http://schemas.microsoft.com/office/drawing/2014/main" id="{CCAA7B13-C673-46D0-A0C9-D66DE26CD36A}"/>
              </a:ext>
            </a:extLst>
          </p:cNvPr>
          <p:cNvSpPr>
            <a:spLocks noGrp="1"/>
          </p:cNvSpPr>
          <p:nvPr>
            <p:ph type="title"/>
          </p:nvPr>
        </p:nvSpPr>
        <p:spPr>
          <a:xfrm>
            <a:off x="1515237" y="2178774"/>
            <a:ext cx="9520158" cy="2157933"/>
          </a:xfrm>
        </p:spPr>
        <p:txBody>
          <a:bodyPr>
            <a:normAutofit/>
          </a:bodyPr>
          <a:lstStyle/>
          <a:p>
            <a:pPr algn="ctr"/>
            <a:r>
              <a:rPr lang="en-US" i="1" dirty="0"/>
              <a:t>I don’t know if there’s a more researched generation than this generation, yet they’re still the most misunderstood generation</a:t>
            </a:r>
            <a:r>
              <a:rPr lang="en-US" i="1" dirty="0" smtClean="0"/>
              <a:t>.</a:t>
            </a:r>
            <a:endParaRPr lang="en-US" i="1" dirty="0"/>
          </a:p>
        </p:txBody>
      </p:sp>
      <p:sp>
        <p:nvSpPr>
          <p:cNvPr id="4" name="TextBox 3"/>
          <p:cNvSpPr txBox="1"/>
          <p:nvPr/>
        </p:nvSpPr>
        <p:spPr>
          <a:xfrm>
            <a:off x="5089206" y="4634275"/>
            <a:ext cx="2770668" cy="369332"/>
          </a:xfrm>
          <a:prstGeom prst="rect">
            <a:avLst/>
          </a:prstGeom>
          <a:noFill/>
        </p:spPr>
        <p:txBody>
          <a:bodyPr wrap="square" rtlCol="0">
            <a:spAutoFit/>
          </a:bodyPr>
          <a:lstStyle/>
          <a:p>
            <a:pPr algn="ctr"/>
            <a:r>
              <a:rPr lang="en-US" dirty="0" smtClean="0"/>
              <a:t>- </a:t>
            </a:r>
            <a:r>
              <a:rPr lang="en-US" i="1" dirty="0"/>
              <a:t>Craig </a:t>
            </a:r>
            <a:r>
              <a:rPr lang="en-US" i="1" dirty="0" err="1"/>
              <a:t>Groeschel</a:t>
            </a:r>
            <a:r>
              <a:rPr lang="en-US" i="1" dirty="0"/>
              <a:t> </a:t>
            </a:r>
            <a:endParaRPr lang="en-US" dirty="0"/>
          </a:p>
        </p:txBody>
      </p:sp>
    </p:spTree>
    <p:extLst>
      <p:ext uri="{BB962C8B-B14F-4D97-AF65-F5344CB8AC3E}">
        <p14:creationId xmlns:p14="http://schemas.microsoft.com/office/powerpoint/2010/main" val="112367822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AA7B13-C673-46D0-A0C9-D66DE26CD36A}"/>
              </a:ext>
            </a:extLst>
          </p:cNvPr>
          <p:cNvSpPr>
            <a:spLocks noGrp="1"/>
          </p:cNvSpPr>
          <p:nvPr>
            <p:ph type="title"/>
          </p:nvPr>
        </p:nvSpPr>
        <p:spPr>
          <a:xfrm>
            <a:off x="1416915" y="1569174"/>
            <a:ext cx="9520158" cy="2157933"/>
          </a:xfrm>
        </p:spPr>
        <p:txBody>
          <a:bodyPr>
            <a:normAutofit/>
          </a:bodyPr>
          <a:lstStyle/>
          <a:p>
            <a:pPr algn="ctr"/>
            <a:r>
              <a:rPr lang="en-US" i="1" dirty="0" smtClean="0"/>
              <a:t>POLL 1 PLACEHOLDER</a:t>
            </a:r>
            <a:endParaRPr lang="en-US" i="1" dirty="0"/>
          </a:p>
        </p:txBody>
      </p:sp>
    </p:spTree>
    <p:extLst>
      <p:ext uri="{BB962C8B-B14F-4D97-AF65-F5344CB8AC3E}">
        <p14:creationId xmlns:p14="http://schemas.microsoft.com/office/powerpoint/2010/main" val="3660058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AA7B13-C673-46D0-A0C9-D66DE26CD36A}"/>
              </a:ext>
            </a:extLst>
          </p:cNvPr>
          <p:cNvSpPr>
            <a:spLocks noGrp="1"/>
          </p:cNvSpPr>
          <p:nvPr>
            <p:ph type="title"/>
          </p:nvPr>
        </p:nvSpPr>
        <p:spPr>
          <a:xfrm>
            <a:off x="1416915" y="1569174"/>
            <a:ext cx="9520158" cy="2157933"/>
          </a:xfrm>
        </p:spPr>
        <p:txBody>
          <a:bodyPr>
            <a:normAutofit/>
          </a:bodyPr>
          <a:lstStyle/>
          <a:p>
            <a:pPr algn="ctr"/>
            <a:r>
              <a:rPr lang="en-US" i="1" dirty="0" smtClean="0"/>
              <a:t>POLL 1 RESULTS PLACEHOLDER</a:t>
            </a:r>
            <a:endParaRPr lang="en-US" i="1" dirty="0"/>
          </a:p>
        </p:txBody>
      </p:sp>
    </p:spTree>
    <p:extLst>
      <p:ext uri="{BB962C8B-B14F-4D97-AF65-F5344CB8AC3E}">
        <p14:creationId xmlns:p14="http://schemas.microsoft.com/office/powerpoint/2010/main" val="98597663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AA7B13-C673-46D0-A0C9-D66DE26CD36A}"/>
              </a:ext>
            </a:extLst>
          </p:cNvPr>
          <p:cNvSpPr>
            <a:spLocks noGrp="1"/>
          </p:cNvSpPr>
          <p:nvPr>
            <p:ph type="title"/>
          </p:nvPr>
        </p:nvSpPr>
        <p:spPr>
          <a:xfrm>
            <a:off x="1416915" y="1569174"/>
            <a:ext cx="9520158" cy="2157933"/>
          </a:xfrm>
        </p:spPr>
        <p:txBody>
          <a:bodyPr>
            <a:normAutofit/>
          </a:bodyPr>
          <a:lstStyle/>
          <a:p>
            <a:pPr algn="ctr"/>
            <a:r>
              <a:rPr lang="en-US" i="1" dirty="0" smtClean="0"/>
              <a:t>POLL 1 PLACEHOLDER</a:t>
            </a:r>
            <a:endParaRPr lang="en-US" i="1" dirty="0"/>
          </a:p>
        </p:txBody>
      </p:sp>
    </p:spTree>
    <p:extLst>
      <p:ext uri="{BB962C8B-B14F-4D97-AF65-F5344CB8AC3E}">
        <p14:creationId xmlns:p14="http://schemas.microsoft.com/office/powerpoint/2010/main" val="144162528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AA7B13-C673-46D0-A0C9-D66DE26CD36A}"/>
              </a:ext>
            </a:extLst>
          </p:cNvPr>
          <p:cNvSpPr>
            <a:spLocks noGrp="1"/>
          </p:cNvSpPr>
          <p:nvPr>
            <p:ph type="title"/>
          </p:nvPr>
        </p:nvSpPr>
        <p:spPr>
          <a:xfrm>
            <a:off x="1416915" y="1569174"/>
            <a:ext cx="9520158" cy="2157933"/>
          </a:xfrm>
        </p:spPr>
        <p:txBody>
          <a:bodyPr>
            <a:normAutofit/>
          </a:bodyPr>
          <a:lstStyle/>
          <a:p>
            <a:pPr algn="ctr"/>
            <a:r>
              <a:rPr lang="en-US" i="1" dirty="0" smtClean="0"/>
              <a:t>POLL 1 RESULTS PLACEHOLDER</a:t>
            </a:r>
            <a:endParaRPr lang="en-US" i="1" dirty="0"/>
          </a:p>
        </p:txBody>
      </p:sp>
    </p:spTree>
    <p:extLst>
      <p:ext uri="{BB962C8B-B14F-4D97-AF65-F5344CB8AC3E}">
        <p14:creationId xmlns:p14="http://schemas.microsoft.com/office/powerpoint/2010/main" val="210324434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Gallery">
  <a:themeElements>
    <a:clrScheme name="Custom 1">
      <a:dk1>
        <a:srgbClr val="000000"/>
      </a:dk1>
      <a:lt1>
        <a:srgbClr val="FFFFFF"/>
      </a:lt1>
      <a:dk2>
        <a:srgbClr val="454545"/>
      </a:dk2>
      <a:lt2>
        <a:srgbClr val="EDEBE7"/>
      </a:lt2>
      <a:accent1>
        <a:srgbClr val="188C92"/>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24766</TotalTime>
  <Words>542</Words>
  <Application>Microsoft Macintosh PowerPoint</Application>
  <PresentationFormat>Widescreen</PresentationFormat>
  <Paragraphs>157</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Avenir Book</vt:lpstr>
      <vt:lpstr>Book Antiqua</vt:lpstr>
      <vt:lpstr>Calibri</vt:lpstr>
      <vt:lpstr>Mangal</vt:lpstr>
      <vt:lpstr>Palatino Linotype</vt:lpstr>
      <vt:lpstr>Arial</vt:lpstr>
      <vt:lpstr>1_Gallery</vt:lpstr>
      <vt:lpstr>PowerPoint Presentation</vt:lpstr>
      <vt:lpstr>Exclusive Offer for Our ChurchSource Channel Webcast Viewers</vt:lpstr>
      <vt:lpstr>PowerPoint Presentation</vt:lpstr>
      <vt:lpstr>[On the Millennial Generation] We have so much research but we don’t have a lot of results. We have so much statistics but we don’t have lot of solutions. </vt:lpstr>
      <vt:lpstr>I don’t know if there’s a more researched generation than this generation, yet they’re still the most misunderstood generation.</vt:lpstr>
      <vt:lpstr>POLL 1 PLACEHOLDER</vt:lpstr>
      <vt:lpstr>POLL 1 RESULTS PLACEHOLDER</vt:lpstr>
      <vt:lpstr>POLL 1 PLACEHOLDER</vt:lpstr>
      <vt:lpstr>POLL 1 RESULTS PLACEHOLDER</vt:lpstr>
      <vt:lpstr>Statistically most come to Christ when they’re young but they were never discipled when they were young. Most of our ministries are highly focused on conversion but they’re not focused on discipleship.</vt:lpstr>
      <vt:lpstr>PowerPoint Presentation</vt:lpstr>
      <vt:lpstr>Exclusive Offer for Our ChurchSource Channel Webcast Viewers</vt:lpstr>
      <vt:lpstr>PowerPoint Presentation</vt:lpstr>
      <vt:lpstr>Discipleship is: Are you frequently following someone who is spiritually a step ahead?</vt:lpstr>
      <vt:lpstr>Exclusive Offer for Our ChurchSource Channel Webcast Viewers</vt:lpstr>
      <vt:lpstr>PowerPoint Presentation</vt:lpstr>
      <vt:lpstr>PowerPoint Presentation</vt:lpstr>
      <vt:lpstr>PowerPoint Presentation</vt:lpstr>
      <vt:lpstr>Exclusive Offer for Our ChurchSource Channel Webcast Viewers</vt:lpstr>
      <vt:lpstr>PowerPoint Presentation</vt:lpstr>
      <vt:lpstr>PowerPoint Presentation</vt:lpstr>
      <vt:lpstr>Church has been dwindled down to two people doing two things for about two hours.</vt:lpstr>
      <vt:lpstr>Wherever we are, there the church is.</vt:lpstr>
      <vt:lpstr>Churches don’t make people Christians. Christians make buildings churches.</vt:lpstr>
      <vt:lpstr>Exclusive Offer for Our ChurchSource Channel Webcast Viewers</vt:lpstr>
      <vt:lpstr>PowerPoint Presentation</vt:lpstr>
      <vt:lpstr>“You unbelieving and perverse generation,” Jesus replied, “how long shall I stay with you? How long shall I put up with you?</vt:lpstr>
      <vt:lpstr>The Passion Generation:  The Seemingly Reckless, Definitely Disruptive, But Far From Hopeless Millennials</vt:lpstr>
      <vt:lpstr>PowerPoint Presentation</vt:lpstr>
      <vt:lpstr>Exclusive Offer for Our ChurchSource Channel Webcast Viewers</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ChurchSource Video Podcast Proposal</dc:title>
  <dc:creator>Wolfe, Caren</dc:creator>
  <cp:lastModifiedBy>Kuo, David</cp:lastModifiedBy>
  <cp:revision>115</cp:revision>
  <cp:lastPrinted>2019-01-10T19:26:51Z</cp:lastPrinted>
  <dcterms:created xsi:type="dcterms:W3CDTF">2018-12-07T16:16:17Z</dcterms:created>
  <dcterms:modified xsi:type="dcterms:W3CDTF">2019-03-09T14:10:14Z</dcterms:modified>
</cp:coreProperties>
</file>