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265" r:id="rId3"/>
    <p:sldId id="267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15" r:id="rId19"/>
    <p:sldId id="29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24" autoAdjust="0"/>
    <p:restoredTop sz="94643"/>
  </p:normalViewPr>
  <p:slideViewPr>
    <p:cSldViewPr snapToGrid="0">
      <p:cViewPr varScale="1">
        <p:scale>
          <a:sx n="96" d="100"/>
          <a:sy n="96" d="100"/>
        </p:scale>
        <p:origin x="17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AECC4-563E-0F40-8EFC-A10BFDCEB390}" type="datetimeFigureOut">
              <a:rPr lang="en-US" smtClean="0"/>
              <a:t>3/18/19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AE2DF-2144-7047-B121-CC70E33A1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65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0:00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05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6:56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52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6:58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63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8:54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9:54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74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11:35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3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12:05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59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12:49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83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13:37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65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14:37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6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17:20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21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0:58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959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18:52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018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19:41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733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20:41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516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22:04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33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25:18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623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25:36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138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27:12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891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28:05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475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28:33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533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28:54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02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4:11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574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29:35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157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31:00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20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4:21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22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5:38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31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6:27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27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6:44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12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6:46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60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6:48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5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3/18/19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099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3/18/19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60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3/18/19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43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3/18/19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39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3/18/19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808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3/18/19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97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3/18/19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51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3/18/19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28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3/18/19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84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3/18/19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436426"/>
            <a:ext cx="12192000" cy="4215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1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hurchsource.com/collections/irresistible-study?utm_source=on24webcast&amp;utm_medium=slides&amp;utm_campaign=cs-cs_andystanleywebinarpresentation" TargetMode="External"/><Relationship Id="rId4" Type="http://schemas.openxmlformats.org/officeDocument/2006/relationships/image" Target="../media/image4.png"/><Relationship Id="rId5" Type="http://schemas.openxmlformats.org/officeDocument/2006/relationships/hyperlink" Target="https://churchsource.com/products/the-passion-generation-the-seemingly-reckless-definitely-disruptive-but-far-from-hopeless-millennials?utm_source=on24webcast&amp;utm_medium=slides&amp;utm_campaign=cs-cs_grantskeldonwebinarpresentation" TargetMode="External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hurchsource.com/collections/irresistible-study?utm_source=on24webcast&amp;utm_medium=slides&amp;utm_campaign=cs-cs_andystanleywebinarpresentation" TargetMode="External"/><Relationship Id="rId4" Type="http://schemas.openxmlformats.org/officeDocument/2006/relationships/image" Target="../media/image4.png"/><Relationship Id="rId5" Type="http://schemas.openxmlformats.org/officeDocument/2006/relationships/hyperlink" Target="https://churchsource.com/products/the-passion-generation-the-seemingly-reckless-definitely-disruptive-but-far-from-hopeless-millennials?utm_source=on24webcast&amp;utm_medium=slides&amp;utm_campaign=cs-cs_grantskeldonwebinarpresentation" TargetMode="External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942A088-2D88-4785-9563-2D991F6ADF8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814512" y="3655479"/>
            <a:ext cx="8562975" cy="977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Welcome!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AB63C0-0CAE-47D7-966A-5C918CFEC1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9144" y="1356862"/>
            <a:ext cx="8213712" cy="20721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7276" y="4655436"/>
            <a:ext cx="8837445" cy="7952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712" y="4530498"/>
            <a:ext cx="1045144" cy="1045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4512" y="4729904"/>
            <a:ext cx="603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Join the conversation by opening </a:t>
            </a:r>
            <a:r>
              <a:rPr lang="en-US" b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the “Group Chat” </a:t>
            </a:r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widget in the dashboard.</a:t>
            </a:r>
            <a:endParaRPr lang="en-US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632834" y="4764675"/>
            <a:ext cx="1020277" cy="50537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68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AA7B13-C673-46D0-A0C9-D66DE26C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74" y="166294"/>
            <a:ext cx="9520158" cy="162526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Classical </a:t>
            </a:r>
            <a:r>
              <a:rPr lang="en-US" sz="4800" dirty="0" smtClean="0">
                <a:solidFill>
                  <a:schemeClr val="accent3"/>
                </a:solidFill>
              </a:rPr>
              <a:t>Apologetic</a:t>
            </a:r>
            <a:r>
              <a:rPr lang="en-US" sz="4800" dirty="0" smtClean="0"/>
              <a:t> Method</a:t>
            </a:r>
            <a:endParaRPr lang="en-US" sz="4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CCAA7B13-C673-46D0-A0C9-D66DE26CD36A}"/>
              </a:ext>
            </a:extLst>
          </p:cNvPr>
          <p:cNvSpPr txBox="1">
            <a:spLocks/>
          </p:cNvSpPr>
          <p:nvPr/>
        </p:nvSpPr>
        <p:spPr>
          <a:xfrm>
            <a:off x="1537251" y="2146852"/>
            <a:ext cx="9939132" cy="39491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lnSpc>
                <a:spcPct val="100000"/>
              </a:lnSpc>
              <a:spcAft>
                <a:spcPts val="800"/>
              </a:spcAft>
              <a:buFont typeface="Arial" charset="0"/>
              <a:buChar char="•"/>
            </a:pPr>
            <a:r>
              <a:rPr lang="en-US" dirty="0" smtClean="0"/>
              <a:t>God exists.</a:t>
            </a:r>
          </a:p>
          <a:p>
            <a:pPr marL="685800" indent="-685800">
              <a:lnSpc>
                <a:spcPct val="100000"/>
              </a:lnSpc>
              <a:spcAft>
                <a:spcPts val="800"/>
              </a:spcAft>
              <a:buFont typeface="Arial" charset="0"/>
              <a:buChar char="•"/>
            </a:pPr>
            <a:r>
              <a:rPr lang="en-US" dirty="0" smtClean="0"/>
              <a:t>Miracles are possible.</a:t>
            </a:r>
          </a:p>
          <a:p>
            <a:pPr marL="685800" indent="-685800">
              <a:lnSpc>
                <a:spcPct val="100000"/>
              </a:lnSpc>
              <a:spcAft>
                <a:spcPts val="800"/>
              </a:spcAft>
              <a:buFont typeface="Arial" charset="0"/>
              <a:buChar char="•"/>
            </a:pPr>
            <a:r>
              <a:rPr lang="en-US" dirty="0" smtClean="0"/>
              <a:t>The Gospels are reliable accounts of actual events.</a:t>
            </a:r>
          </a:p>
          <a:p>
            <a:pPr marL="685800" indent="-685800">
              <a:lnSpc>
                <a:spcPct val="100000"/>
              </a:lnSpc>
              <a:spcAft>
                <a:spcPts val="800"/>
              </a:spcAft>
              <a:buFont typeface="Arial" charset="0"/>
              <a:buChar char="•"/>
            </a:pPr>
            <a:r>
              <a:rPr lang="en-US" dirty="0" smtClean="0"/>
              <a:t>Jesus </a:t>
            </a:r>
            <a:r>
              <a:rPr lang="en-US" dirty="0" smtClean="0">
                <a:solidFill>
                  <a:schemeClr val="accent3"/>
                </a:solidFill>
              </a:rPr>
              <a:t>rose</a:t>
            </a:r>
            <a:r>
              <a:rPr lang="en-US" dirty="0" smtClean="0"/>
              <a:t> from the dead.</a:t>
            </a:r>
          </a:p>
        </p:txBody>
      </p:sp>
    </p:spTree>
    <p:extLst>
      <p:ext uri="{BB962C8B-B14F-4D97-AF65-F5344CB8AC3E}">
        <p14:creationId xmlns:p14="http://schemas.microsoft.com/office/powerpoint/2010/main" val="1972341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AA7B13-C673-46D0-A0C9-D66DE26C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74" y="166294"/>
            <a:ext cx="9520158" cy="162526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Classical </a:t>
            </a:r>
            <a:r>
              <a:rPr lang="en-US" sz="4800" dirty="0" smtClean="0">
                <a:solidFill>
                  <a:schemeClr val="accent3"/>
                </a:solidFill>
              </a:rPr>
              <a:t>Apologetic</a:t>
            </a:r>
            <a:r>
              <a:rPr lang="en-US" sz="4800" dirty="0" smtClean="0"/>
              <a:t> Method</a:t>
            </a:r>
            <a:endParaRPr lang="en-US" sz="4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CCAA7B13-C673-46D0-A0C9-D66DE26CD36A}"/>
              </a:ext>
            </a:extLst>
          </p:cNvPr>
          <p:cNvSpPr txBox="1">
            <a:spLocks/>
          </p:cNvSpPr>
          <p:nvPr/>
        </p:nvSpPr>
        <p:spPr>
          <a:xfrm>
            <a:off x="1537251" y="2146852"/>
            <a:ext cx="9939132" cy="39491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lnSpc>
                <a:spcPct val="100000"/>
              </a:lnSpc>
              <a:spcAft>
                <a:spcPts val="800"/>
              </a:spcAft>
              <a:buFont typeface="Arial" charset="0"/>
              <a:buChar char="•"/>
            </a:pPr>
            <a:r>
              <a:rPr lang="en-US" dirty="0" smtClean="0"/>
              <a:t>God exists.</a:t>
            </a:r>
          </a:p>
          <a:p>
            <a:pPr marL="685800" indent="-685800">
              <a:lnSpc>
                <a:spcPct val="100000"/>
              </a:lnSpc>
              <a:spcAft>
                <a:spcPts val="800"/>
              </a:spcAft>
              <a:buFont typeface="Arial" charset="0"/>
              <a:buChar char="•"/>
            </a:pPr>
            <a:r>
              <a:rPr lang="en-US" dirty="0" smtClean="0"/>
              <a:t>Miracles are possible.</a:t>
            </a:r>
          </a:p>
          <a:p>
            <a:pPr marL="685800" indent="-685800">
              <a:lnSpc>
                <a:spcPct val="100000"/>
              </a:lnSpc>
              <a:spcAft>
                <a:spcPts val="800"/>
              </a:spcAft>
              <a:buFont typeface="Arial" charset="0"/>
              <a:buChar char="•"/>
            </a:pPr>
            <a:r>
              <a:rPr lang="en-US" dirty="0" smtClean="0"/>
              <a:t>The Gospels are reliable accounts of actual events.</a:t>
            </a:r>
          </a:p>
          <a:p>
            <a:pPr marL="685800" indent="-685800">
              <a:lnSpc>
                <a:spcPct val="100000"/>
              </a:lnSpc>
              <a:spcAft>
                <a:spcPts val="800"/>
              </a:spcAft>
              <a:buFont typeface="Arial" charset="0"/>
              <a:buChar char="•"/>
            </a:pPr>
            <a:r>
              <a:rPr lang="en-US" dirty="0" smtClean="0"/>
              <a:t>Jesus rose from the dead.</a:t>
            </a:r>
          </a:p>
          <a:p>
            <a:pPr marL="685800" indent="-685800">
              <a:lnSpc>
                <a:spcPct val="100000"/>
              </a:lnSpc>
              <a:spcAft>
                <a:spcPts val="800"/>
              </a:spcAft>
              <a:buFont typeface="Arial" charset="0"/>
              <a:buChar char="•"/>
            </a:pPr>
            <a:r>
              <a:rPr lang="en-US" dirty="0" smtClean="0"/>
              <a:t>What Jesus </a:t>
            </a:r>
            <a:r>
              <a:rPr lang="en-US" dirty="0" smtClean="0">
                <a:solidFill>
                  <a:schemeClr val="accent3"/>
                </a:solidFill>
              </a:rPr>
              <a:t>said</a:t>
            </a:r>
            <a:r>
              <a:rPr lang="en-US" dirty="0" smtClean="0"/>
              <a:t> can be </a:t>
            </a:r>
            <a:r>
              <a:rPr lang="en-US" dirty="0" smtClean="0">
                <a:solidFill>
                  <a:schemeClr val="accent3"/>
                </a:solidFill>
              </a:rPr>
              <a:t>trusted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024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AA7B13-C673-46D0-A0C9-D66DE26C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630" y="1563756"/>
            <a:ext cx="9520158" cy="3554097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I adopted an approach that</a:t>
            </a:r>
            <a:br>
              <a:rPr lang="en-US" sz="4800" dirty="0" smtClean="0"/>
            </a:br>
            <a:r>
              <a:rPr lang="en-US" sz="4800" dirty="0" smtClean="0">
                <a:solidFill>
                  <a:schemeClr val="accent3"/>
                </a:solidFill>
              </a:rPr>
              <a:t>argues from </a:t>
            </a:r>
            <a:r>
              <a:rPr lang="en-US" sz="4800" dirty="0" smtClean="0"/>
              <a:t>and </a:t>
            </a:r>
            <a:r>
              <a:rPr lang="en-US" sz="4800" dirty="0" smtClean="0">
                <a:solidFill>
                  <a:schemeClr val="accent3"/>
                </a:solidFill>
              </a:rPr>
              <a:t>anchors to</a:t>
            </a:r>
            <a:br>
              <a:rPr lang="en-US" sz="4800" dirty="0" smtClean="0">
                <a:solidFill>
                  <a:schemeClr val="accent3"/>
                </a:solidFill>
              </a:rPr>
            </a:br>
            <a:r>
              <a:rPr lang="en-US" sz="4800" dirty="0" smtClean="0"/>
              <a:t>the </a:t>
            </a:r>
            <a:r>
              <a:rPr lang="en-US" sz="4800" dirty="0" smtClean="0">
                <a:solidFill>
                  <a:schemeClr val="accent3"/>
                </a:solidFill>
              </a:rPr>
              <a:t>event</a:t>
            </a:r>
            <a:r>
              <a:rPr lang="en-US" sz="4800" dirty="0" smtClean="0"/>
              <a:t> of the </a:t>
            </a:r>
            <a:r>
              <a:rPr lang="en-US" sz="4800" dirty="0" smtClean="0">
                <a:solidFill>
                  <a:schemeClr val="accent3"/>
                </a:solidFill>
              </a:rPr>
              <a:t>resurrection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rather than</a:t>
            </a:r>
            <a:br>
              <a:rPr lang="en-US" sz="4800" dirty="0" smtClean="0"/>
            </a:br>
            <a:r>
              <a:rPr lang="en-US" sz="4800" dirty="0" smtClean="0"/>
              <a:t>the </a:t>
            </a:r>
            <a:r>
              <a:rPr lang="en-US" sz="4800" dirty="0" smtClean="0">
                <a:solidFill>
                  <a:schemeClr val="accent3"/>
                </a:solidFill>
              </a:rPr>
              <a:t>authority</a:t>
            </a:r>
            <a:r>
              <a:rPr lang="en-US" sz="4800" dirty="0" smtClean="0"/>
              <a:t> of </a:t>
            </a:r>
            <a:r>
              <a:rPr lang="en-US" sz="4800" dirty="0" smtClean="0">
                <a:solidFill>
                  <a:schemeClr val="accent3"/>
                </a:solidFill>
              </a:rPr>
              <a:t>The Bible</a:t>
            </a:r>
            <a:r>
              <a:rPr lang="en-US" sz="4800" dirty="0" smtClean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16920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AA7B13-C673-46D0-A0C9-D66DE26C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404" y="1974574"/>
            <a:ext cx="9520158" cy="290474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“If somebody predicts</a:t>
            </a:r>
            <a:br>
              <a:rPr lang="en-US" sz="4800" dirty="0" smtClean="0"/>
            </a:br>
            <a:r>
              <a:rPr lang="en-US" sz="4800" dirty="0" smtClean="0"/>
              <a:t>their own </a:t>
            </a:r>
            <a:r>
              <a:rPr lang="en-US" sz="4800" dirty="0" smtClean="0">
                <a:solidFill>
                  <a:schemeClr val="accent3"/>
                </a:solidFill>
              </a:rPr>
              <a:t>death</a:t>
            </a:r>
            <a:r>
              <a:rPr lang="en-US" sz="4800" dirty="0" smtClean="0"/>
              <a:t> and </a:t>
            </a:r>
            <a:r>
              <a:rPr lang="en-US" sz="4800" dirty="0" smtClean="0">
                <a:solidFill>
                  <a:schemeClr val="accent3"/>
                </a:solidFill>
              </a:rPr>
              <a:t>resurrection</a:t>
            </a:r>
            <a:br>
              <a:rPr lang="en-US" sz="4800" dirty="0" smtClean="0">
                <a:solidFill>
                  <a:schemeClr val="accent3"/>
                </a:solidFill>
              </a:rPr>
            </a:br>
            <a:r>
              <a:rPr lang="en-US" sz="4800" dirty="0" smtClean="0"/>
              <a:t>and pulls it off, we should go</a:t>
            </a:r>
            <a:br>
              <a:rPr lang="en-US" sz="4800" dirty="0" smtClean="0"/>
            </a:br>
            <a:r>
              <a:rPr lang="en-US" sz="4800" dirty="0" smtClean="0"/>
              <a:t>with whatever that person </a:t>
            </a:r>
            <a:r>
              <a:rPr lang="en-US" sz="4800" dirty="0" smtClean="0">
                <a:solidFill>
                  <a:schemeClr val="accent3"/>
                </a:solidFill>
              </a:rPr>
              <a:t>says</a:t>
            </a:r>
            <a:r>
              <a:rPr lang="en-US" sz="4800" dirty="0" smtClean="0"/>
              <a:t>.”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48091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AA7B13-C673-46D0-A0C9-D66DE26C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74" y="166294"/>
            <a:ext cx="9520158" cy="162526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Classical </a:t>
            </a:r>
            <a:r>
              <a:rPr lang="en-US" sz="4800" dirty="0" smtClean="0">
                <a:solidFill>
                  <a:schemeClr val="accent3"/>
                </a:solidFill>
              </a:rPr>
              <a:t>Apologetic</a:t>
            </a:r>
            <a:r>
              <a:rPr lang="en-US" sz="4800" dirty="0" smtClean="0"/>
              <a:t> Method</a:t>
            </a:r>
            <a:endParaRPr lang="en-US" sz="4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CCAA7B13-C673-46D0-A0C9-D66DE26CD36A}"/>
              </a:ext>
            </a:extLst>
          </p:cNvPr>
          <p:cNvSpPr txBox="1">
            <a:spLocks/>
          </p:cNvSpPr>
          <p:nvPr/>
        </p:nvSpPr>
        <p:spPr>
          <a:xfrm>
            <a:off x="1537251" y="2146852"/>
            <a:ext cx="9939132" cy="39491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lnSpc>
                <a:spcPct val="100000"/>
              </a:lnSpc>
              <a:spcAft>
                <a:spcPts val="800"/>
              </a:spcAft>
              <a:buFont typeface="Arial" charset="0"/>
              <a:buChar char="•"/>
            </a:pPr>
            <a:r>
              <a:rPr lang="en-US" dirty="0" smtClean="0"/>
              <a:t>God exists.</a:t>
            </a:r>
          </a:p>
          <a:p>
            <a:pPr marL="685800" indent="-685800">
              <a:lnSpc>
                <a:spcPct val="100000"/>
              </a:lnSpc>
              <a:spcAft>
                <a:spcPts val="800"/>
              </a:spcAft>
              <a:buFont typeface="Arial" charset="0"/>
              <a:buChar char="•"/>
            </a:pPr>
            <a:r>
              <a:rPr lang="en-US" dirty="0" smtClean="0"/>
              <a:t>Miracles are possible.</a:t>
            </a:r>
          </a:p>
          <a:p>
            <a:pPr marL="685800" indent="-685800">
              <a:lnSpc>
                <a:spcPct val="100000"/>
              </a:lnSpc>
              <a:spcAft>
                <a:spcPts val="800"/>
              </a:spcAft>
              <a:buFont typeface="Arial" charset="0"/>
              <a:buChar char="•"/>
            </a:pPr>
            <a:r>
              <a:rPr lang="en-US" dirty="0" smtClean="0"/>
              <a:t>The Gospels are reliable accounts of actual events.</a:t>
            </a:r>
          </a:p>
          <a:p>
            <a:pPr marL="685800" indent="-685800">
              <a:lnSpc>
                <a:spcPct val="100000"/>
              </a:lnSpc>
              <a:spcAft>
                <a:spcPts val="800"/>
              </a:spcAft>
              <a:buFont typeface="Arial" charset="0"/>
              <a:buChar char="•"/>
            </a:pPr>
            <a:r>
              <a:rPr lang="en-US" dirty="0" smtClean="0"/>
              <a:t>Jesus rose from the dead.</a:t>
            </a:r>
          </a:p>
          <a:p>
            <a:pPr marL="685800" indent="-685800">
              <a:lnSpc>
                <a:spcPct val="100000"/>
              </a:lnSpc>
              <a:spcAft>
                <a:spcPts val="800"/>
              </a:spcAft>
              <a:buFont typeface="Arial" charset="0"/>
              <a:buChar char="•"/>
            </a:pPr>
            <a:r>
              <a:rPr lang="en-US" dirty="0" smtClean="0"/>
              <a:t>What Jesus </a:t>
            </a:r>
            <a:r>
              <a:rPr lang="en-US" dirty="0" smtClean="0">
                <a:solidFill>
                  <a:schemeClr val="accent3"/>
                </a:solidFill>
              </a:rPr>
              <a:t>said</a:t>
            </a:r>
            <a:r>
              <a:rPr lang="en-US" dirty="0" smtClean="0"/>
              <a:t> can be </a:t>
            </a:r>
            <a:r>
              <a:rPr lang="en-US" dirty="0" smtClean="0">
                <a:solidFill>
                  <a:schemeClr val="accent3"/>
                </a:solidFill>
              </a:rPr>
              <a:t>trusted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647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AA7B13-C673-46D0-A0C9-D66DE26C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74" y="166294"/>
            <a:ext cx="9520158" cy="162526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Classical </a:t>
            </a:r>
            <a:r>
              <a:rPr lang="en-US" sz="4800" dirty="0" smtClean="0">
                <a:solidFill>
                  <a:schemeClr val="accent3"/>
                </a:solidFill>
              </a:rPr>
              <a:t>Apologetic</a:t>
            </a:r>
            <a:r>
              <a:rPr lang="en-US" sz="4800" dirty="0" smtClean="0"/>
              <a:t> Method</a:t>
            </a:r>
            <a:endParaRPr lang="en-US" sz="4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CCAA7B13-C673-46D0-A0C9-D66DE26CD36A}"/>
              </a:ext>
            </a:extLst>
          </p:cNvPr>
          <p:cNvSpPr txBox="1">
            <a:spLocks/>
          </p:cNvSpPr>
          <p:nvPr/>
        </p:nvSpPr>
        <p:spPr>
          <a:xfrm>
            <a:off x="1537251" y="2146852"/>
            <a:ext cx="9939132" cy="39491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lnSpc>
                <a:spcPct val="100000"/>
              </a:lnSpc>
              <a:spcAft>
                <a:spcPts val="800"/>
              </a:spcAft>
              <a:buFont typeface="Arial" charset="0"/>
              <a:buChar char="•"/>
            </a:pPr>
            <a:r>
              <a:rPr lang="en-US" dirty="0" smtClean="0"/>
              <a:t>God exists.</a:t>
            </a:r>
          </a:p>
          <a:p>
            <a:pPr marL="685800" indent="-685800">
              <a:lnSpc>
                <a:spcPct val="100000"/>
              </a:lnSpc>
              <a:spcAft>
                <a:spcPts val="800"/>
              </a:spcAft>
              <a:buFont typeface="Arial" charset="0"/>
              <a:buChar char="•"/>
            </a:pPr>
            <a:r>
              <a:rPr lang="en-US" dirty="0" smtClean="0"/>
              <a:t>Miracles are possible.</a:t>
            </a:r>
          </a:p>
          <a:p>
            <a:pPr marL="685800" indent="-685800">
              <a:lnSpc>
                <a:spcPct val="100000"/>
              </a:lnSpc>
              <a:spcAft>
                <a:spcPts val="800"/>
              </a:spcAft>
              <a:buFont typeface="Arial" charset="0"/>
              <a:buChar char="•"/>
            </a:pPr>
            <a:r>
              <a:rPr lang="en-US" dirty="0" smtClean="0"/>
              <a:t>The Gospels are reliable accounts of actual events.</a:t>
            </a:r>
          </a:p>
          <a:p>
            <a:pPr marL="685800" indent="-685800">
              <a:lnSpc>
                <a:spcPct val="100000"/>
              </a:lnSpc>
              <a:spcAft>
                <a:spcPts val="800"/>
              </a:spcAft>
              <a:buFont typeface="Arial" charset="0"/>
              <a:buChar char="•"/>
            </a:pPr>
            <a:r>
              <a:rPr lang="en-US" dirty="0" smtClean="0"/>
              <a:t>Jesus rose from the dead.</a:t>
            </a:r>
          </a:p>
          <a:p>
            <a:pPr marL="685800" indent="-685800">
              <a:lnSpc>
                <a:spcPct val="100000"/>
              </a:lnSpc>
              <a:spcAft>
                <a:spcPts val="800"/>
              </a:spcAft>
              <a:buFont typeface="Arial" charset="0"/>
              <a:buChar char="•"/>
            </a:pPr>
            <a:r>
              <a:rPr lang="en-US" dirty="0" smtClean="0"/>
              <a:t>What Jesus </a:t>
            </a:r>
            <a:r>
              <a:rPr lang="en-US" dirty="0" smtClean="0">
                <a:solidFill>
                  <a:schemeClr val="accent3"/>
                </a:solidFill>
              </a:rPr>
              <a:t>said</a:t>
            </a:r>
            <a:r>
              <a:rPr lang="en-US" dirty="0" smtClean="0"/>
              <a:t> about the Jewish Scripture can be </a:t>
            </a:r>
            <a:r>
              <a:rPr lang="en-US" dirty="0" smtClean="0">
                <a:solidFill>
                  <a:schemeClr val="accent3"/>
                </a:solidFill>
              </a:rPr>
              <a:t>trusted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4310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AA7B13-C673-46D0-A0C9-D66DE26C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891" y="2498678"/>
            <a:ext cx="9520158" cy="162526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We don’t build </a:t>
            </a:r>
            <a:r>
              <a:rPr lang="en-US" sz="4800" dirty="0" smtClean="0">
                <a:solidFill>
                  <a:schemeClr val="accent3"/>
                </a:solidFill>
              </a:rPr>
              <a:t>on</a:t>
            </a:r>
            <a:r>
              <a:rPr lang="en-US" sz="4800" dirty="0" smtClean="0"/>
              <a:t> it,</a:t>
            </a:r>
            <a:br>
              <a:rPr lang="en-US" sz="4800" dirty="0" smtClean="0"/>
            </a:br>
            <a:r>
              <a:rPr lang="en-US" sz="4800" dirty="0" smtClean="0"/>
              <a:t>we build </a:t>
            </a:r>
            <a:r>
              <a:rPr lang="en-US" sz="4800" dirty="0" smtClean="0">
                <a:solidFill>
                  <a:schemeClr val="accent3"/>
                </a:solidFill>
              </a:rPr>
              <a:t>to</a:t>
            </a:r>
            <a:r>
              <a:rPr lang="en-US" sz="4800" dirty="0" smtClean="0"/>
              <a:t> it.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98318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AA7B13-C673-46D0-A0C9-D66DE26C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125" y="1908314"/>
            <a:ext cx="9520158" cy="2825228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The Old Testament</a:t>
            </a:r>
            <a:br>
              <a:rPr lang="en-US" sz="4800" dirty="0" smtClean="0"/>
            </a:br>
            <a:r>
              <a:rPr lang="en-US" sz="4800" dirty="0" smtClean="0"/>
              <a:t>is at the </a:t>
            </a:r>
            <a:r>
              <a:rPr lang="en-US" sz="4800" dirty="0" smtClean="0">
                <a:solidFill>
                  <a:schemeClr val="accent3"/>
                </a:solidFill>
              </a:rPr>
              <a:t>front</a:t>
            </a:r>
            <a:r>
              <a:rPr lang="en-US" sz="4800" dirty="0" smtClean="0"/>
              <a:t> of our book</a:t>
            </a:r>
            <a:br>
              <a:rPr lang="en-US" sz="4800" dirty="0" smtClean="0"/>
            </a:br>
            <a:r>
              <a:rPr lang="en-US" sz="4800" dirty="0" smtClean="0"/>
              <a:t>but at the </a:t>
            </a:r>
            <a:r>
              <a:rPr lang="en-US" sz="4800" dirty="0" smtClean="0">
                <a:solidFill>
                  <a:schemeClr val="accent3"/>
                </a:solidFill>
              </a:rPr>
              <a:t>back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of our apologetic.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3881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942A088-2D88-4785-9563-2D991F6ADF8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814509" y="2388711"/>
            <a:ext cx="8562975" cy="977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Have an idea?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AB63C0-0CAE-47D7-966A-5C918CFEC1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9550" y="658771"/>
            <a:ext cx="3752895" cy="9467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7276" y="3672208"/>
            <a:ext cx="8837445" cy="7952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712" y="3547270"/>
            <a:ext cx="1045144" cy="1045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4509" y="3885176"/>
            <a:ext cx="6030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Share your thoughts on </a:t>
            </a:r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apologetics </a:t>
            </a:r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in the idea widget</a:t>
            </a:r>
            <a:endParaRPr lang="en-US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632834" y="3781447"/>
            <a:ext cx="1020277" cy="50537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26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942A088-2D88-4785-9563-2D991F6ADF8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785015" y="2682086"/>
            <a:ext cx="8562975" cy="977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Say hello to others</a:t>
            </a:r>
            <a:r>
              <a:rPr lang="mr-IN" sz="3200" dirty="0" smtClean="0">
                <a:solidFill>
                  <a:schemeClr val="tx2"/>
                </a:solidFill>
              </a:rPr>
              <a:t>…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AB63C0-0CAE-47D7-966A-5C918CFEC1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2067" y="648940"/>
            <a:ext cx="4047862" cy="10211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47779" y="3682043"/>
            <a:ext cx="8837445" cy="7952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215" y="3557105"/>
            <a:ext cx="1045144" cy="1045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5015" y="3756511"/>
            <a:ext cx="603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Join the conversation by opening </a:t>
            </a:r>
            <a:r>
              <a:rPr lang="en-US" b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the “Group Chat” </a:t>
            </a:r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widget in the dashboard.</a:t>
            </a:r>
            <a:endParaRPr lang="en-US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603337" y="3791282"/>
            <a:ext cx="1020277" cy="50537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60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3EA81C-6BE0-410A-8506-2EBBD50FB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Exclusive Offer for </a:t>
            </a:r>
            <a:r>
              <a:rPr lang="en-US" sz="4000" dirty="0" smtClean="0"/>
              <a:t>Our</a:t>
            </a:r>
            <a:br>
              <a:rPr lang="en-US" sz="4000" dirty="0" smtClean="0"/>
            </a:br>
            <a:r>
              <a:rPr lang="en-US" sz="4000" dirty="0" err="1" smtClean="0"/>
              <a:t>ChurchSource</a:t>
            </a:r>
            <a:r>
              <a:rPr lang="en-US" sz="4000" dirty="0" smtClean="0"/>
              <a:t> </a:t>
            </a:r>
            <a:r>
              <a:rPr lang="en-US" sz="4000" dirty="0"/>
              <a:t>Channel Webcast Viewers</a:t>
            </a:r>
          </a:p>
        </p:txBody>
      </p:sp>
      <p:pic>
        <p:nvPicPr>
          <p:cNvPr id="5" name="Content Placeholder 4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41" y="2534274"/>
            <a:ext cx="4351307" cy="3188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413EA81C-6BE0-410A-8506-2EBBD50FB323}"/>
              </a:ext>
            </a:extLst>
          </p:cNvPr>
          <p:cNvSpPr txBox="1">
            <a:spLocks/>
          </p:cNvSpPr>
          <p:nvPr/>
        </p:nvSpPr>
        <p:spPr>
          <a:xfrm>
            <a:off x="6053997" y="2228599"/>
            <a:ext cx="5000857" cy="9381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 smtClean="0"/>
              <a:t>Irresistible</a:t>
            </a:r>
            <a:endParaRPr lang="en-US" sz="2400" i="1" dirty="0" smtClean="0"/>
          </a:p>
          <a:p>
            <a:r>
              <a:rPr lang="en-US" sz="2100" dirty="0" smtClean="0"/>
              <a:t>By </a:t>
            </a:r>
            <a:r>
              <a:rPr lang="en-US" sz="2100" dirty="0" smtClean="0"/>
              <a:t>Andy Stanley</a:t>
            </a:r>
            <a:endParaRPr lang="en-US" sz="2100" dirty="0" smtClean="0"/>
          </a:p>
        </p:txBody>
      </p:sp>
      <p:sp>
        <p:nvSpPr>
          <p:cNvPr id="7" name="24-Point Star 6"/>
          <p:cNvSpPr/>
          <p:nvPr/>
        </p:nvSpPr>
        <p:spPr>
          <a:xfrm>
            <a:off x="542348" y="2097694"/>
            <a:ext cx="1367597" cy="1367597"/>
          </a:xfrm>
          <a:prstGeom prst="star24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333" y="2435607"/>
            <a:ext cx="965625" cy="74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40%</a:t>
            </a:r>
          </a:p>
          <a:p>
            <a:pPr algn="ctr"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OFF</a:t>
            </a:r>
            <a:endParaRPr lang="en-US" sz="24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3997" y="3183499"/>
            <a:ext cx="45626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DVD &amp; Study Guide Pack</a:t>
            </a:r>
          </a:p>
          <a:p>
            <a:r>
              <a:rPr lang="en-US" strike="sngStrike" dirty="0" smtClean="0">
                <a:latin typeface="Avenir Book" charset="0"/>
                <a:ea typeface="Avenir Book" charset="0"/>
                <a:cs typeface="Avenir Book" charset="0"/>
              </a:rPr>
              <a:t>$41.99 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| </a:t>
            </a:r>
            <a:r>
              <a:rPr lang="en-US" b="1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NOW </a:t>
            </a:r>
            <a:r>
              <a:rPr lang="en-US" b="1" dirty="0" smtClean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$25.20</a:t>
            </a:r>
            <a:endParaRPr lang="en-US" dirty="0"/>
          </a:p>
          <a:p>
            <a:endParaRPr lang="en-US" dirty="0"/>
          </a:p>
          <a:p>
            <a:r>
              <a:rPr lang="en-US" sz="2400" dirty="0" smtClean="0"/>
              <a:t>Book</a:t>
            </a:r>
            <a:endParaRPr lang="en-US" sz="2400" dirty="0" smtClean="0"/>
          </a:p>
          <a:p>
            <a:r>
              <a:rPr lang="en-US" strike="sngStrike" dirty="0" smtClean="0">
                <a:latin typeface="Avenir Book" charset="0"/>
                <a:ea typeface="Avenir Book" charset="0"/>
                <a:cs typeface="Avenir Book" charset="0"/>
              </a:rPr>
              <a:t>$24.99 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| </a:t>
            </a:r>
            <a:r>
              <a:rPr lang="en-US" b="1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NOW </a:t>
            </a:r>
            <a:r>
              <a:rPr lang="en-US" b="1" dirty="0" smtClean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$15.00</a:t>
            </a:r>
            <a:endParaRPr lang="en-US" dirty="0" smtClean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121667" y="3080084"/>
            <a:ext cx="416773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957016" y="5076829"/>
            <a:ext cx="5275666" cy="6463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896" y="4923384"/>
            <a:ext cx="908965" cy="9089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32320" y="5096079"/>
            <a:ext cx="3912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Click on the links in the</a:t>
            </a:r>
            <a:b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“Resource List” widget to purchase.</a:t>
            </a:r>
            <a:endParaRPr lang="en-US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53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AA7B13-C673-46D0-A0C9-D66DE26C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74" y="166294"/>
            <a:ext cx="9520158" cy="162526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Classical </a:t>
            </a:r>
            <a:r>
              <a:rPr lang="en-US" sz="4800" dirty="0" smtClean="0">
                <a:solidFill>
                  <a:schemeClr val="accent3"/>
                </a:solidFill>
              </a:rPr>
              <a:t>Apologetic</a:t>
            </a:r>
            <a:r>
              <a:rPr lang="en-US" sz="4800" dirty="0" smtClean="0"/>
              <a:t> Method</a:t>
            </a:r>
            <a:endParaRPr lang="en-US" sz="4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CCAA7B13-C673-46D0-A0C9-D66DE26CD36A}"/>
              </a:ext>
            </a:extLst>
          </p:cNvPr>
          <p:cNvSpPr txBox="1">
            <a:spLocks/>
          </p:cNvSpPr>
          <p:nvPr/>
        </p:nvSpPr>
        <p:spPr>
          <a:xfrm>
            <a:off x="1537251" y="2146852"/>
            <a:ext cx="9939132" cy="39491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lnSpc>
                <a:spcPct val="100000"/>
              </a:lnSpc>
              <a:spcAft>
                <a:spcPts val="800"/>
              </a:spcAft>
              <a:buFont typeface="Arial" charset="0"/>
              <a:buChar char="•"/>
            </a:pPr>
            <a:r>
              <a:rPr lang="en-US" dirty="0" smtClean="0"/>
              <a:t>God exists.</a:t>
            </a:r>
          </a:p>
          <a:p>
            <a:pPr marL="685800" indent="-685800">
              <a:lnSpc>
                <a:spcPct val="100000"/>
              </a:lnSpc>
              <a:spcAft>
                <a:spcPts val="800"/>
              </a:spcAft>
              <a:buFont typeface="Arial" charset="0"/>
              <a:buChar char="•"/>
            </a:pPr>
            <a:r>
              <a:rPr lang="en-US" dirty="0" smtClean="0"/>
              <a:t>Miracles are possible.</a:t>
            </a:r>
          </a:p>
          <a:p>
            <a:pPr marL="685800" indent="-685800">
              <a:lnSpc>
                <a:spcPct val="100000"/>
              </a:lnSpc>
              <a:spcAft>
                <a:spcPts val="800"/>
              </a:spcAft>
              <a:buFont typeface="Arial" charset="0"/>
              <a:buChar char="•"/>
            </a:pPr>
            <a:r>
              <a:rPr lang="en-US" dirty="0" smtClean="0"/>
              <a:t>The Gospels are reliable accounts of actual events.</a:t>
            </a:r>
          </a:p>
          <a:p>
            <a:pPr marL="685800" indent="-685800">
              <a:lnSpc>
                <a:spcPct val="100000"/>
              </a:lnSpc>
              <a:spcAft>
                <a:spcPts val="800"/>
              </a:spcAft>
              <a:buFont typeface="Arial" charset="0"/>
              <a:buChar char="•"/>
            </a:pPr>
            <a:r>
              <a:rPr lang="en-US" dirty="0" smtClean="0"/>
              <a:t>Jesus rose from the dead.</a:t>
            </a:r>
          </a:p>
          <a:p>
            <a:pPr marL="685800" indent="-685800">
              <a:lnSpc>
                <a:spcPct val="100000"/>
              </a:lnSpc>
              <a:spcAft>
                <a:spcPts val="800"/>
              </a:spcAft>
              <a:buFont typeface="Arial" charset="0"/>
              <a:buChar char="•"/>
            </a:pPr>
            <a:r>
              <a:rPr lang="en-US" dirty="0" smtClean="0"/>
              <a:t>What Jesus </a:t>
            </a:r>
            <a:r>
              <a:rPr lang="en-US" dirty="0" smtClean="0">
                <a:solidFill>
                  <a:schemeClr val="accent3"/>
                </a:solidFill>
              </a:rPr>
              <a:t>said</a:t>
            </a:r>
            <a:r>
              <a:rPr lang="en-US" dirty="0" smtClean="0"/>
              <a:t> about the Jewish Scripture can be </a:t>
            </a:r>
            <a:r>
              <a:rPr lang="en-US" dirty="0" smtClean="0">
                <a:solidFill>
                  <a:schemeClr val="accent3"/>
                </a:solidFill>
              </a:rPr>
              <a:t>trusted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2811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AA7B13-C673-46D0-A0C9-D66DE26C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58" y="179546"/>
            <a:ext cx="10514317" cy="162526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accent3"/>
                </a:solidFill>
              </a:rPr>
              <a:t>Historically</a:t>
            </a:r>
            <a:r>
              <a:rPr lang="en-US" sz="4800" dirty="0" smtClean="0"/>
              <a:t> | Logically | Personally</a:t>
            </a:r>
            <a:endParaRPr lang="en-US" sz="4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CCAA7B13-C673-46D0-A0C9-D66DE26CD36A}"/>
              </a:ext>
            </a:extLst>
          </p:cNvPr>
          <p:cNvSpPr txBox="1">
            <a:spLocks/>
          </p:cNvSpPr>
          <p:nvPr/>
        </p:nvSpPr>
        <p:spPr>
          <a:xfrm>
            <a:off x="1249658" y="2478157"/>
            <a:ext cx="9939132" cy="304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US" sz="4000" dirty="0" smtClean="0"/>
              <a:t>Gentiles had little to no interest</a:t>
            </a: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US" sz="4000" dirty="0" smtClean="0"/>
              <a:t>in the </a:t>
            </a:r>
            <a:r>
              <a:rPr lang="en-US" sz="4000" dirty="0" smtClean="0">
                <a:solidFill>
                  <a:schemeClr val="accent3"/>
                </a:solidFill>
              </a:rPr>
              <a:t>religion</a:t>
            </a:r>
            <a:r>
              <a:rPr lang="en-US" sz="4000" dirty="0" smtClean="0"/>
              <a:t> or the </a:t>
            </a:r>
            <a:r>
              <a:rPr lang="en-US" sz="4000" dirty="0" smtClean="0">
                <a:solidFill>
                  <a:schemeClr val="accent3"/>
                </a:solidFill>
              </a:rPr>
              <a:t>Scripture</a:t>
            </a: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US" sz="4000" dirty="0" smtClean="0"/>
              <a:t>of the Jews until </a:t>
            </a:r>
            <a:r>
              <a:rPr lang="en-US" sz="4000" dirty="0" smtClean="0">
                <a:solidFill>
                  <a:schemeClr val="accent3"/>
                </a:solidFill>
              </a:rPr>
              <a:t>after</a:t>
            </a: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US" sz="4000" dirty="0"/>
              <a:t>t</a:t>
            </a:r>
            <a:r>
              <a:rPr lang="en-US" sz="4000" dirty="0" smtClean="0"/>
              <a:t>hey began worshipping one.</a:t>
            </a:r>
          </a:p>
        </p:txBody>
      </p:sp>
    </p:spTree>
    <p:extLst>
      <p:ext uri="{BB962C8B-B14F-4D97-AF65-F5344CB8AC3E}">
        <p14:creationId xmlns:p14="http://schemas.microsoft.com/office/powerpoint/2010/main" val="435737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AA7B13-C673-46D0-A0C9-D66DE26C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58" y="179546"/>
            <a:ext cx="10514317" cy="162526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Historically | </a:t>
            </a:r>
            <a:r>
              <a:rPr lang="en-US" sz="4800" dirty="0" smtClean="0">
                <a:solidFill>
                  <a:schemeClr val="accent3"/>
                </a:solidFill>
              </a:rPr>
              <a:t>Logically</a:t>
            </a:r>
            <a:r>
              <a:rPr lang="en-US" sz="4800" dirty="0" smtClean="0"/>
              <a:t> | Personally</a:t>
            </a:r>
            <a:endParaRPr lang="en-US" sz="4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CCAA7B13-C673-46D0-A0C9-D66DE26CD36A}"/>
              </a:ext>
            </a:extLst>
          </p:cNvPr>
          <p:cNvSpPr txBox="1">
            <a:spLocks/>
          </p:cNvSpPr>
          <p:nvPr/>
        </p:nvSpPr>
        <p:spPr>
          <a:xfrm>
            <a:off x="1249658" y="2478157"/>
            <a:ext cx="9939132" cy="304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US" sz="4000" dirty="0" smtClean="0"/>
              <a:t>The reason Christians </a:t>
            </a:r>
            <a:r>
              <a:rPr lang="en-US" sz="4000" dirty="0" smtClean="0">
                <a:solidFill>
                  <a:schemeClr val="accent3"/>
                </a:solidFill>
              </a:rPr>
              <a:t>should</a:t>
            </a:r>
            <a:r>
              <a:rPr lang="en-US" sz="4000" dirty="0" smtClean="0"/>
              <a:t> take</a:t>
            </a: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US" sz="4000" dirty="0" smtClean="0"/>
              <a:t>the Old Testament seriously</a:t>
            </a: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US" sz="4000" dirty="0" smtClean="0"/>
              <a:t>is because</a:t>
            </a: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US" sz="4000" dirty="0" smtClean="0"/>
              <a:t>we take </a:t>
            </a:r>
            <a:r>
              <a:rPr lang="en-US" sz="4000" dirty="0" smtClean="0">
                <a:solidFill>
                  <a:schemeClr val="accent3"/>
                </a:solidFill>
              </a:rPr>
              <a:t>Jesus</a:t>
            </a:r>
            <a:r>
              <a:rPr lang="en-US" sz="4000" dirty="0" smtClean="0"/>
              <a:t> seriously.</a:t>
            </a:r>
          </a:p>
        </p:txBody>
      </p:sp>
    </p:spTree>
    <p:extLst>
      <p:ext uri="{BB962C8B-B14F-4D97-AF65-F5344CB8AC3E}">
        <p14:creationId xmlns:p14="http://schemas.microsoft.com/office/powerpoint/2010/main" val="1754267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AA7B13-C673-46D0-A0C9-D66DE26C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58" y="179546"/>
            <a:ext cx="10514317" cy="162526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Historically | Logically | </a:t>
            </a:r>
            <a:r>
              <a:rPr lang="en-US" sz="4800" dirty="0" smtClean="0">
                <a:solidFill>
                  <a:schemeClr val="accent3"/>
                </a:solidFill>
              </a:rPr>
              <a:t>Personally</a:t>
            </a:r>
            <a:endParaRPr lang="en-US" sz="4800" dirty="0">
              <a:solidFill>
                <a:schemeClr val="accent3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CCAA7B13-C673-46D0-A0C9-D66DE26CD36A}"/>
              </a:ext>
            </a:extLst>
          </p:cNvPr>
          <p:cNvSpPr txBox="1">
            <a:spLocks/>
          </p:cNvSpPr>
          <p:nvPr/>
        </p:nvSpPr>
        <p:spPr>
          <a:xfrm>
            <a:off x="1249658" y="2478157"/>
            <a:ext cx="9939132" cy="304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US" sz="4000" dirty="0" smtClean="0"/>
              <a:t>How we got </a:t>
            </a:r>
            <a:r>
              <a:rPr lang="en-US" sz="4000" dirty="0" smtClean="0">
                <a:solidFill>
                  <a:schemeClr val="accent3"/>
                </a:solidFill>
              </a:rPr>
              <a:t>our Bibles</a:t>
            </a: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US" sz="4000" dirty="0" smtClean="0"/>
              <a:t>is not</a:t>
            </a: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US" sz="4000" dirty="0" smtClean="0"/>
              <a:t>how we got </a:t>
            </a:r>
            <a:r>
              <a:rPr lang="en-US" sz="4000" dirty="0" smtClean="0">
                <a:solidFill>
                  <a:schemeClr val="accent3"/>
                </a:solidFill>
              </a:rPr>
              <a:t>The Bible</a:t>
            </a:r>
            <a:r>
              <a:rPr lang="en-US" sz="4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5901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AA7B13-C673-46D0-A0C9-D66DE26C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58" y="179546"/>
            <a:ext cx="10514317" cy="162526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Historically | Logically | </a:t>
            </a:r>
            <a:r>
              <a:rPr lang="en-US" sz="4800" dirty="0" smtClean="0">
                <a:solidFill>
                  <a:schemeClr val="accent3"/>
                </a:solidFill>
              </a:rPr>
              <a:t>Personally</a:t>
            </a:r>
            <a:endParaRPr lang="en-US" sz="4800" dirty="0">
              <a:solidFill>
                <a:schemeClr val="accent3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CCAA7B13-C673-46D0-A0C9-D66DE26CD36A}"/>
              </a:ext>
            </a:extLst>
          </p:cNvPr>
          <p:cNvSpPr txBox="1">
            <a:spLocks/>
          </p:cNvSpPr>
          <p:nvPr/>
        </p:nvSpPr>
        <p:spPr>
          <a:xfrm>
            <a:off x="1249658" y="2478157"/>
            <a:ext cx="9939132" cy="304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US" sz="4000" dirty="0" smtClean="0"/>
              <a:t>We do not take the</a:t>
            </a: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US" sz="4000" dirty="0" smtClean="0"/>
              <a:t>New Testament documents</a:t>
            </a: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US" sz="4000" dirty="0" smtClean="0"/>
              <a:t>seriously </a:t>
            </a:r>
            <a:r>
              <a:rPr lang="en-US" sz="4000" dirty="0" smtClean="0">
                <a:solidFill>
                  <a:schemeClr val="accent3"/>
                </a:solidFill>
              </a:rPr>
              <a:t>because</a:t>
            </a: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US" sz="4000" dirty="0" smtClean="0"/>
              <a:t>they are </a:t>
            </a:r>
            <a:r>
              <a:rPr lang="en-US" sz="4000" dirty="0" smtClean="0">
                <a:solidFill>
                  <a:schemeClr val="accent3"/>
                </a:solidFill>
              </a:rPr>
              <a:t>in</a:t>
            </a:r>
            <a:r>
              <a:rPr lang="en-US" sz="4000" dirty="0" smtClean="0"/>
              <a:t> the Bible.</a:t>
            </a:r>
          </a:p>
        </p:txBody>
      </p:sp>
    </p:spTree>
    <p:extLst>
      <p:ext uri="{BB962C8B-B14F-4D97-AF65-F5344CB8AC3E}">
        <p14:creationId xmlns:p14="http://schemas.microsoft.com/office/powerpoint/2010/main" val="1445490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AA7B13-C673-46D0-A0C9-D66DE26C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58" y="179546"/>
            <a:ext cx="10514317" cy="162526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Historically | Logically | </a:t>
            </a:r>
            <a:r>
              <a:rPr lang="en-US" sz="4800" dirty="0" smtClean="0">
                <a:solidFill>
                  <a:schemeClr val="accent3"/>
                </a:solidFill>
              </a:rPr>
              <a:t>Personally</a:t>
            </a:r>
            <a:endParaRPr lang="en-US" sz="4800" dirty="0">
              <a:solidFill>
                <a:schemeClr val="accent3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CCAA7B13-C673-46D0-A0C9-D66DE26CD36A}"/>
              </a:ext>
            </a:extLst>
          </p:cNvPr>
          <p:cNvSpPr txBox="1">
            <a:spLocks/>
          </p:cNvSpPr>
          <p:nvPr/>
        </p:nvSpPr>
        <p:spPr>
          <a:xfrm>
            <a:off x="1249658" y="2478157"/>
            <a:ext cx="9939132" cy="304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US" sz="4000" dirty="0" smtClean="0"/>
              <a:t>These documents were</a:t>
            </a: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US" sz="4000" dirty="0" smtClean="0"/>
              <a:t>included in the Bible</a:t>
            </a: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US" sz="4000" dirty="0" smtClean="0">
                <a:solidFill>
                  <a:schemeClr val="accent3"/>
                </a:solidFill>
              </a:rPr>
              <a:t>because</a:t>
            </a:r>
            <a:r>
              <a:rPr lang="en-US" sz="4000" dirty="0" smtClean="0"/>
              <a:t> early Christians</a:t>
            </a: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US" sz="4000" dirty="0" smtClean="0">
                <a:solidFill>
                  <a:schemeClr val="accent3"/>
                </a:solidFill>
              </a:rPr>
              <a:t>took them seriously</a:t>
            </a:r>
            <a:r>
              <a:rPr lang="en-US" sz="4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984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AA7B13-C673-46D0-A0C9-D66DE26C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58" y="100033"/>
            <a:ext cx="10514317" cy="162526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The </a:t>
            </a:r>
            <a:r>
              <a:rPr lang="en-US" sz="4800" dirty="0" smtClean="0">
                <a:solidFill>
                  <a:schemeClr val="accent3"/>
                </a:solidFill>
              </a:rPr>
              <a:t>Framework</a:t>
            </a:r>
            <a:r>
              <a:rPr lang="en-US" sz="4800" dirty="0" smtClean="0"/>
              <a:t> Of Our Faith</a:t>
            </a:r>
            <a:endParaRPr lang="en-US" sz="4800" dirty="0">
              <a:solidFill>
                <a:schemeClr val="accent3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CCAA7B13-C673-46D0-A0C9-D66DE26CD36A}"/>
              </a:ext>
            </a:extLst>
          </p:cNvPr>
          <p:cNvSpPr txBox="1">
            <a:spLocks/>
          </p:cNvSpPr>
          <p:nvPr/>
        </p:nvSpPr>
        <p:spPr>
          <a:xfrm>
            <a:off x="1607467" y="2292627"/>
            <a:ext cx="9939132" cy="304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00000"/>
              </a:lnSpc>
              <a:spcAft>
                <a:spcPts val="800"/>
              </a:spcAft>
              <a:buFont typeface="Arial" charset="0"/>
              <a:buChar char="•"/>
            </a:pPr>
            <a:r>
              <a:rPr lang="en-US" sz="4000" dirty="0" smtClean="0"/>
              <a:t>Historically reliable </a:t>
            </a:r>
            <a:r>
              <a:rPr lang="en-US" sz="4000" dirty="0" smtClean="0">
                <a:solidFill>
                  <a:schemeClr val="accent3"/>
                </a:solidFill>
              </a:rPr>
              <a:t>Gospels</a:t>
            </a:r>
          </a:p>
          <a:p>
            <a:pPr marL="571500" indent="-571500">
              <a:lnSpc>
                <a:spcPct val="100000"/>
              </a:lnSpc>
              <a:spcAft>
                <a:spcPts val="800"/>
              </a:spcAft>
              <a:buFont typeface="Arial" charset="0"/>
              <a:buChar char="•"/>
            </a:pPr>
            <a:r>
              <a:rPr lang="en-US" sz="4000" dirty="0" smtClean="0"/>
              <a:t>The </a:t>
            </a:r>
            <a:r>
              <a:rPr lang="en-US" sz="4000" dirty="0" smtClean="0">
                <a:solidFill>
                  <a:schemeClr val="accent3"/>
                </a:solidFill>
              </a:rPr>
              <a:t>resurrection</a:t>
            </a:r>
            <a:r>
              <a:rPr lang="en-US" sz="4000" dirty="0" smtClean="0"/>
              <a:t> of Jesus</a:t>
            </a:r>
          </a:p>
          <a:p>
            <a:pPr marL="571500" indent="-571500">
              <a:lnSpc>
                <a:spcPct val="100000"/>
              </a:lnSpc>
              <a:spcAft>
                <a:spcPts val="800"/>
              </a:spcAft>
              <a:buFont typeface="Arial" charset="0"/>
              <a:buChar char="•"/>
            </a:pPr>
            <a:r>
              <a:rPr lang="en-US" sz="4000" dirty="0" smtClean="0"/>
              <a:t>Jesus’ </a:t>
            </a:r>
            <a:r>
              <a:rPr lang="en-US" sz="4000" dirty="0" smtClean="0">
                <a:solidFill>
                  <a:schemeClr val="accent3"/>
                </a:solidFill>
              </a:rPr>
              <a:t>claims</a:t>
            </a:r>
            <a:r>
              <a:rPr lang="en-US" sz="4000" dirty="0" smtClean="0"/>
              <a:t> about himself</a:t>
            </a:r>
          </a:p>
          <a:p>
            <a:pPr marL="571500" indent="-571500">
              <a:lnSpc>
                <a:spcPct val="100000"/>
              </a:lnSpc>
              <a:spcAft>
                <a:spcPts val="800"/>
              </a:spcAft>
              <a:buFont typeface="Arial" charset="0"/>
              <a:buChar char="•"/>
            </a:pPr>
            <a:r>
              <a:rPr lang="en-US" sz="4000" dirty="0" smtClean="0"/>
              <a:t>Jesus’ </a:t>
            </a:r>
            <a:r>
              <a:rPr lang="en-US" sz="4000" dirty="0" smtClean="0">
                <a:solidFill>
                  <a:schemeClr val="accent3"/>
                </a:solidFill>
              </a:rPr>
              <a:t>view</a:t>
            </a:r>
            <a:r>
              <a:rPr lang="en-US" sz="4000" dirty="0" smtClean="0"/>
              <a:t> of the Jewish Scriptures</a:t>
            </a:r>
          </a:p>
        </p:txBody>
      </p:sp>
    </p:spTree>
    <p:extLst>
      <p:ext uri="{BB962C8B-B14F-4D97-AF65-F5344CB8AC3E}">
        <p14:creationId xmlns:p14="http://schemas.microsoft.com/office/powerpoint/2010/main" val="2012970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CCAA7B13-C673-46D0-A0C9-D66DE26CD36A}"/>
              </a:ext>
            </a:extLst>
          </p:cNvPr>
          <p:cNvSpPr txBox="1">
            <a:spLocks/>
          </p:cNvSpPr>
          <p:nvPr/>
        </p:nvSpPr>
        <p:spPr>
          <a:xfrm>
            <a:off x="1276163" y="1934817"/>
            <a:ext cx="9939132" cy="304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US" sz="4000" dirty="0" smtClean="0"/>
              <a:t>We should not let </a:t>
            </a:r>
            <a:r>
              <a:rPr lang="en-US" sz="4000" dirty="0" smtClean="0">
                <a:solidFill>
                  <a:schemeClr val="accent3"/>
                </a:solidFill>
              </a:rPr>
              <a:t>skeptics</a:t>
            </a: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US" sz="4000" dirty="0" smtClean="0"/>
              <a:t>choose the battleground</a:t>
            </a: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US" sz="4000" dirty="0" smtClean="0"/>
              <a:t>for the </a:t>
            </a:r>
            <a:r>
              <a:rPr lang="en-US" sz="4000" dirty="0" smtClean="0">
                <a:solidFill>
                  <a:schemeClr val="accent3"/>
                </a:solidFill>
              </a:rPr>
              <a:t>faith</a:t>
            </a: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US" sz="4000" dirty="0" smtClean="0"/>
              <a:t>of the </a:t>
            </a:r>
            <a:r>
              <a:rPr lang="en-US" sz="4000" dirty="0" smtClean="0">
                <a:solidFill>
                  <a:schemeClr val="accent3"/>
                </a:solidFill>
              </a:rPr>
              <a:t>next generation</a:t>
            </a:r>
            <a:r>
              <a:rPr lang="en-US" sz="4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5814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CCAA7B13-C673-46D0-A0C9-D66DE26CD36A}"/>
              </a:ext>
            </a:extLst>
          </p:cNvPr>
          <p:cNvSpPr txBox="1">
            <a:spLocks/>
          </p:cNvSpPr>
          <p:nvPr/>
        </p:nvSpPr>
        <p:spPr>
          <a:xfrm>
            <a:off x="2137554" y="2027581"/>
            <a:ext cx="8291907" cy="304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US" sz="4000" dirty="0" smtClean="0"/>
              <a:t>We must </a:t>
            </a:r>
            <a:r>
              <a:rPr lang="en-US" sz="4000" dirty="0" smtClean="0">
                <a:solidFill>
                  <a:schemeClr val="accent3"/>
                </a:solidFill>
              </a:rPr>
              <a:t>tether</a:t>
            </a:r>
            <a:r>
              <a:rPr lang="en-US" sz="4000" dirty="0" smtClean="0"/>
              <a:t> the faith of the next generation to the </a:t>
            </a:r>
            <a:r>
              <a:rPr lang="en-US" sz="4000" dirty="0" smtClean="0">
                <a:solidFill>
                  <a:schemeClr val="accent3"/>
                </a:solidFill>
              </a:rPr>
              <a:t>event</a:t>
            </a:r>
            <a:r>
              <a:rPr lang="en-US" sz="4000" dirty="0" smtClean="0"/>
              <a:t> that sparked the </a:t>
            </a:r>
            <a:r>
              <a:rPr lang="en-US" sz="4000" dirty="0" smtClean="0">
                <a:solidFill>
                  <a:schemeClr val="accent3"/>
                </a:solidFill>
              </a:rPr>
              <a:t>movement</a:t>
            </a:r>
            <a:r>
              <a:rPr lang="en-US" sz="4000" dirty="0" smtClean="0"/>
              <a:t> that eventually brought us the </a:t>
            </a:r>
            <a:r>
              <a:rPr lang="en-US" sz="4000" dirty="0" smtClean="0">
                <a:solidFill>
                  <a:schemeClr val="accent3"/>
                </a:solidFill>
              </a:rPr>
              <a:t>Bible</a:t>
            </a:r>
            <a:r>
              <a:rPr lang="en-US" sz="4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4922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CCAA7B13-C673-46D0-A0C9-D66DE26CD36A}"/>
              </a:ext>
            </a:extLst>
          </p:cNvPr>
          <p:cNvSpPr txBox="1">
            <a:spLocks/>
          </p:cNvSpPr>
          <p:nvPr/>
        </p:nvSpPr>
        <p:spPr>
          <a:xfrm>
            <a:off x="2124302" y="2875720"/>
            <a:ext cx="8291907" cy="304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US" sz="4000" dirty="0" smtClean="0"/>
              <a:t>Did Jesus </a:t>
            </a:r>
            <a:r>
              <a:rPr lang="en-US" sz="4000" dirty="0" smtClean="0">
                <a:solidFill>
                  <a:schemeClr val="accent3"/>
                </a:solidFill>
              </a:rPr>
              <a:t>rise</a:t>
            </a:r>
            <a:r>
              <a:rPr lang="en-US" sz="4000" dirty="0" smtClean="0"/>
              <a:t> from the dead?</a:t>
            </a:r>
          </a:p>
        </p:txBody>
      </p:sp>
    </p:spTree>
    <p:extLst>
      <p:ext uri="{BB962C8B-B14F-4D97-AF65-F5344CB8AC3E}">
        <p14:creationId xmlns:p14="http://schemas.microsoft.com/office/powerpoint/2010/main" val="554329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AA7B13-C673-46D0-A0C9-D66DE26C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404" y="2379407"/>
            <a:ext cx="9520158" cy="162526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The Chicago Statement on</a:t>
            </a:r>
            <a:br>
              <a:rPr lang="en-US" sz="4800" dirty="0" smtClean="0"/>
            </a:br>
            <a:r>
              <a:rPr lang="en-US" sz="4800" dirty="0" smtClean="0"/>
              <a:t>Biblical </a:t>
            </a:r>
            <a:r>
              <a:rPr lang="en-US" sz="4800" dirty="0" smtClean="0">
                <a:solidFill>
                  <a:schemeClr val="accent3"/>
                </a:solidFill>
              </a:rPr>
              <a:t>Inerrancy</a:t>
            </a:r>
            <a:r>
              <a:rPr lang="en-US" sz="4800" dirty="0" smtClean="0"/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55984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CCAA7B13-C673-46D0-A0C9-D66DE26CD36A}"/>
              </a:ext>
            </a:extLst>
          </p:cNvPr>
          <p:cNvSpPr txBox="1">
            <a:spLocks/>
          </p:cNvSpPr>
          <p:nvPr/>
        </p:nvSpPr>
        <p:spPr>
          <a:xfrm>
            <a:off x="2190563" y="1961320"/>
            <a:ext cx="8291907" cy="304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US" sz="4000" dirty="0" smtClean="0"/>
              <a:t>When </a:t>
            </a:r>
            <a:r>
              <a:rPr lang="en-US" sz="4000" dirty="0" smtClean="0">
                <a:solidFill>
                  <a:schemeClr val="accent3"/>
                </a:solidFill>
              </a:rPr>
              <a:t>you</a:t>
            </a:r>
            <a:r>
              <a:rPr lang="en-US" sz="4000" dirty="0" smtClean="0"/>
              <a:t> anchor the </a:t>
            </a:r>
            <a:r>
              <a:rPr lang="en-US" sz="4000" dirty="0" smtClean="0">
                <a:solidFill>
                  <a:schemeClr val="accent3"/>
                </a:solidFill>
              </a:rPr>
              <a:t>authority</a:t>
            </a:r>
            <a:r>
              <a:rPr lang="en-US" sz="4000" dirty="0" smtClean="0"/>
              <a:t> of your teaching to </a:t>
            </a:r>
            <a:r>
              <a:rPr lang="en-US" sz="4000" dirty="0" smtClean="0">
                <a:solidFill>
                  <a:schemeClr val="accent3"/>
                </a:solidFill>
              </a:rPr>
              <a:t>The Bible</a:t>
            </a:r>
            <a:r>
              <a:rPr lang="en-US" sz="4000" dirty="0" smtClean="0"/>
              <a:t>, you </a:t>
            </a:r>
            <a:r>
              <a:rPr lang="en-US" sz="4000" dirty="0" smtClean="0">
                <a:solidFill>
                  <a:schemeClr val="accent3"/>
                </a:solidFill>
              </a:rPr>
              <a:t>reinforce</a:t>
            </a:r>
            <a:r>
              <a:rPr lang="en-US" sz="4000" dirty="0" smtClean="0"/>
              <a:t> an assumption that has the potential to </a:t>
            </a:r>
            <a:r>
              <a:rPr lang="en-US" sz="4000" dirty="0" smtClean="0">
                <a:solidFill>
                  <a:schemeClr val="accent3"/>
                </a:solidFill>
              </a:rPr>
              <a:t>weaken</a:t>
            </a:r>
            <a:r>
              <a:rPr lang="en-US" sz="4000" dirty="0" smtClean="0"/>
              <a:t> rather than </a:t>
            </a:r>
            <a:r>
              <a:rPr lang="en-US" sz="4000" dirty="0" smtClean="0">
                <a:solidFill>
                  <a:schemeClr val="accent3"/>
                </a:solidFill>
              </a:rPr>
              <a:t>establish</a:t>
            </a:r>
            <a:r>
              <a:rPr lang="en-US" sz="4000" dirty="0" smtClean="0"/>
              <a:t> faith.</a:t>
            </a:r>
          </a:p>
        </p:txBody>
      </p:sp>
    </p:spTree>
    <p:extLst>
      <p:ext uri="{BB962C8B-B14F-4D97-AF65-F5344CB8AC3E}">
        <p14:creationId xmlns:p14="http://schemas.microsoft.com/office/powerpoint/2010/main" val="105533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3EA81C-6BE0-410A-8506-2EBBD50FB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Exclusive Offer for </a:t>
            </a:r>
            <a:r>
              <a:rPr lang="en-US" sz="4000" dirty="0" smtClean="0"/>
              <a:t>Our</a:t>
            </a:r>
            <a:br>
              <a:rPr lang="en-US" sz="4000" dirty="0" smtClean="0"/>
            </a:br>
            <a:r>
              <a:rPr lang="en-US" sz="4000" dirty="0" err="1" smtClean="0"/>
              <a:t>ChurchSource</a:t>
            </a:r>
            <a:r>
              <a:rPr lang="en-US" sz="4000" dirty="0" smtClean="0"/>
              <a:t> </a:t>
            </a:r>
            <a:r>
              <a:rPr lang="en-US" sz="4000" dirty="0"/>
              <a:t>Channel Webcast Viewers</a:t>
            </a:r>
          </a:p>
        </p:txBody>
      </p:sp>
      <p:pic>
        <p:nvPicPr>
          <p:cNvPr id="5" name="Content Placeholder 4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41" y="2534274"/>
            <a:ext cx="4351307" cy="3188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413EA81C-6BE0-410A-8506-2EBBD50FB323}"/>
              </a:ext>
            </a:extLst>
          </p:cNvPr>
          <p:cNvSpPr txBox="1">
            <a:spLocks/>
          </p:cNvSpPr>
          <p:nvPr/>
        </p:nvSpPr>
        <p:spPr>
          <a:xfrm>
            <a:off x="6053997" y="2228599"/>
            <a:ext cx="5000857" cy="9381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 smtClean="0"/>
              <a:t>Irresistible</a:t>
            </a:r>
            <a:endParaRPr lang="en-US" sz="2400" i="1" dirty="0" smtClean="0"/>
          </a:p>
          <a:p>
            <a:r>
              <a:rPr lang="en-US" sz="2100" dirty="0" smtClean="0"/>
              <a:t>By </a:t>
            </a:r>
            <a:r>
              <a:rPr lang="en-US" sz="2100" dirty="0" smtClean="0"/>
              <a:t>Andy Stanley</a:t>
            </a:r>
            <a:endParaRPr lang="en-US" sz="2100" dirty="0" smtClean="0"/>
          </a:p>
        </p:txBody>
      </p:sp>
      <p:sp>
        <p:nvSpPr>
          <p:cNvPr id="7" name="24-Point Star 6"/>
          <p:cNvSpPr/>
          <p:nvPr/>
        </p:nvSpPr>
        <p:spPr>
          <a:xfrm>
            <a:off x="542348" y="2097694"/>
            <a:ext cx="1367597" cy="1367597"/>
          </a:xfrm>
          <a:prstGeom prst="star24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333" y="2435607"/>
            <a:ext cx="965625" cy="74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40%</a:t>
            </a:r>
          </a:p>
          <a:p>
            <a:pPr algn="ctr"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OFF</a:t>
            </a:r>
            <a:endParaRPr lang="en-US" sz="24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3997" y="3183499"/>
            <a:ext cx="45626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DVD &amp; Study Guide Pack</a:t>
            </a:r>
          </a:p>
          <a:p>
            <a:r>
              <a:rPr lang="en-US" strike="sngStrike" dirty="0" smtClean="0">
                <a:latin typeface="Avenir Book" charset="0"/>
                <a:ea typeface="Avenir Book" charset="0"/>
                <a:cs typeface="Avenir Book" charset="0"/>
              </a:rPr>
              <a:t>$41.99 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| </a:t>
            </a:r>
            <a:r>
              <a:rPr lang="en-US" b="1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NOW </a:t>
            </a:r>
            <a:r>
              <a:rPr lang="en-US" b="1" dirty="0" smtClean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$25.20</a:t>
            </a:r>
            <a:endParaRPr lang="en-US" dirty="0"/>
          </a:p>
          <a:p>
            <a:endParaRPr lang="en-US" dirty="0"/>
          </a:p>
          <a:p>
            <a:r>
              <a:rPr lang="en-US" sz="2400" dirty="0" smtClean="0"/>
              <a:t>Book</a:t>
            </a:r>
            <a:endParaRPr lang="en-US" sz="2400" dirty="0" smtClean="0"/>
          </a:p>
          <a:p>
            <a:r>
              <a:rPr lang="en-US" strike="sngStrike" dirty="0" smtClean="0">
                <a:latin typeface="Avenir Book" charset="0"/>
                <a:ea typeface="Avenir Book" charset="0"/>
                <a:cs typeface="Avenir Book" charset="0"/>
              </a:rPr>
              <a:t>$24.99 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| </a:t>
            </a:r>
            <a:r>
              <a:rPr lang="en-US" b="1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NOW </a:t>
            </a:r>
            <a:r>
              <a:rPr lang="en-US" b="1" dirty="0" smtClean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$15.00</a:t>
            </a:r>
            <a:endParaRPr lang="en-US" dirty="0" smtClean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121667" y="3080084"/>
            <a:ext cx="416773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957016" y="5076829"/>
            <a:ext cx="5275666" cy="6463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896" y="4923384"/>
            <a:ext cx="908965" cy="9089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32320" y="5096079"/>
            <a:ext cx="3912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Click on the links in the</a:t>
            </a:r>
            <a:b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“Resource List” widget to purchase.</a:t>
            </a:r>
            <a:endParaRPr lang="en-US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230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AA7B13-C673-46D0-A0C9-D66DE26C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890" y="404833"/>
            <a:ext cx="11190179" cy="1625263"/>
          </a:xfrm>
        </p:spPr>
        <p:txBody>
          <a:bodyPr>
            <a:noAutofit/>
          </a:bodyPr>
          <a:lstStyle/>
          <a:p>
            <a:r>
              <a:rPr lang="en-US" sz="4400" dirty="0" smtClean="0"/>
              <a:t>The Chicago Statement on</a:t>
            </a:r>
            <a:br>
              <a:rPr lang="en-US" sz="4400" dirty="0" smtClean="0"/>
            </a:br>
            <a:r>
              <a:rPr lang="en-US" sz="4400" dirty="0" smtClean="0"/>
              <a:t>Biblical Inerrancy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425890" y="2292626"/>
            <a:ext cx="42937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James </a:t>
            </a:r>
            <a:r>
              <a:rPr lang="en-US" sz="3200" dirty="0" err="1" smtClean="0"/>
              <a:t>Boice</a:t>
            </a:r>
            <a:endParaRPr lang="en-US" sz="3200" dirty="0" smtClean="0"/>
          </a:p>
          <a:p>
            <a:pPr marL="285750" indent="-285750">
              <a:buFont typeface="Arial" charset="0"/>
              <a:buChar char="•"/>
            </a:pPr>
            <a:endParaRPr lang="en-US" sz="32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>
                <a:solidFill>
                  <a:schemeClr val="accent3"/>
                </a:solidFill>
              </a:rPr>
              <a:t>Carl F.H. Henry</a:t>
            </a:r>
          </a:p>
          <a:p>
            <a:pPr marL="285750" indent="-285750">
              <a:buFont typeface="Arial" charset="0"/>
              <a:buChar char="•"/>
            </a:pPr>
            <a:endParaRPr lang="en-US" sz="32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John MacArthur</a:t>
            </a:r>
          </a:p>
          <a:p>
            <a:pPr marL="285750" indent="-285750">
              <a:buFont typeface="Arial" charset="0"/>
              <a:buChar char="•"/>
            </a:pPr>
            <a:endParaRPr lang="en-US" sz="32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>
                <a:solidFill>
                  <a:schemeClr val="accent3"/>
                </a:solidFill>
              </a:rPr>
              <a:t>J. I. Packer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61107" y="2292626"/>
            <a:ext cx="42937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Earl </a:t>
            </a:r>
            <a:r>
              <a:rPr lang="en-US" sz="3200" dirty="0" err="1" smtClean="0"/>
              <a:t>Radmacher</a:t>
            </a:r>
            <a:endParaRPr lang="en-US" sz="3200" dirty="0" smtClean="0"/>
          </a:p>
          <a:p>
            <a:pPr marL="285750" indent="-285750">
              <a:buFont typeface="Arial" charset="0"/>
              <a:buChar char="•"/>
            </a:pPr>
            <a:endParaRPr lang="en-US" sz="32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>
                <a:solidFill>
                  <a:schemeClr val="accent3"/>
                </a:solidFill>
              </a:rPr>
              <a:t>Francis Schaeffer</a:t>
            </a:r>
          </a:p>
          <a:p>
            <a:pPr marL="285750" indent="-285750">
              <a:buFont typeface="Arial" charset="0"/>
              <a:buChar char="•"/>
            </a:pPr>
            <a:endParaRPr lang="en-US" sz="32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R. C. Sproul</a:t>
            </a:r>
          </a:p>
        </p:txBody>
      </p:sp>
    </p:spTree>
    <p:extLst>
      <p:ext uri="{BB962C8B-B14F-4D97-AF65-F5344CB8AC3E}">
        <p14:creationId xmlns:p14="http://schemas.microsoft.com/office/powerpoint/2010/main" val="142295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AA7B13-C673-46D0-A0C9-D66DE26C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404" y="2167373"/>
            <a:ext cx="9520158" cy="162526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Classical </a:t>
            </a:r>
            <a:r>
              <a:rPr lang="en-US" sz="4800" dirty="0" smtClean="0">
                <a:solidFill>
                  <a:schemeClr val="accent3"/>
                </a:solidFill>
              </a:rPr>
              <a:t>Apologetic</a:t>
            </a:r>
            <a:r>
              <a:rPr lang="en-US" sz="4800" dirty="0" smtClean="0"/>
              <a:t> Method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72693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AA7B13-C673-46D0-A0C9-D66DE26C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74" y="166294"/>
            <a:ext cx="9520158" cy="162526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Classical </a:t>
            </a:r>
            <a:r>
              <a:rPr lang="en-US" sz="4800" dirty="0" smtClean="0">
                <a:solidFill>
                  <a:schemeClr val="accent3"/>
                </a:solidFill>
              </a:rPr>
              <a:t>Apologetic</a:t>
            </a:r>
            <a:r>
              <a:rPr lang="en-US" sz="4800" dirty="0" smtClean="0"/>
              <a:t> Method</a:t>
            </a:r>
            <a:endParaRPr lang="en-US" sz="4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CCAA7B13-C673-46D0-A0C9-D66DE26CD36A}"/>
              </a:ext>
            </a:extLst>
          </p:cNvPr>
          <p:cNvSpPr txBox="1">
            <a:spLocks/>
          </p:cNvSpPr>
          <p:nvPr/>
        </p:nvSpPr>
        <p:spPr>
          <a:xfrm>
            <a:off x="1378226" y="2319773"/>
            <a:ext cx="9395546" cy="1625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/>
              <a:t>The laws </a:t>
            </a:r>
            <a:r>
              <a:rPr lang="en-US" sz="4800" smtClean="0"/>
              <a:t>of </a:t>
            </a:r>
            <a:r>
              <a:rPr lang="en-US" sz="4800" smtClean="0">
                <a:solidFill>
                  <a:schemeClr val="accent3"/>
                </a:solidFill>
              </a:rPr>
              <a:t>logic </a:t>
            </a:r>
            <a:r>
              <a:rPr lang="en-US" sz="4800" smtClean="0"/>
              <a:t>apply </a:t>
            </a:r>
            <a:r>
              <a:rPr lang="en-US" sz="4800" dirty="0" smtClean="0"/>
              <a:t>to </a:t>
            </a:r>
            <a:r>
              <a:rPr lang="en-US" sz="4800" dirty="0" smtClean="0">
                <a:solidFill>
                  <a:schemeClr val="accent3"/>
                </a:solidFill>
              </a:rPr>
              <a:t>reality</a:t>
            </a:r>
            <a:r>
              <a:rPr lang="en-US" sz="4800" dirty="0" smtClean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91154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AA7B13-C673-46D0-A0C9-D66DE26C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74" y="166294"/>
            <a:ext cx="9520158" cy="162526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Classical </a:t>
            </a:r>
            <a:r>
              <a:rPr lang="en-US" sz="4800" dirty="0" smtClean="0">
                <a:solidFill>
                  <a:schemeClr val="accent3"/>
                </a:solidFill>
              </a:rPr>
              <a:t>Apologetic</a:t>
            </a:r>
            <a:r>
              <a:rPr lang="en-US" sz="4800" dirty="0" smtClean="0"/>
              <a:t> Method</a:t>
            </a:r>
            <a:endParaRPr lang="en-US" sz="4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CCAA7B13-C673-46D0-A0C9-D66DE26CD36A}"/>
              </a:ext>
            </a:extLst>
          </p:cNvPr>
          <p:cNvSpPr txBox="1">
            <a:spLocks/>
          </p:cNvSpPr>
          <p:nvPr/>
        </p:nvSpPr>
        <p:spPr>
          <a:xfrm>
            <a:off x="1537251" y="2146852"/>
            <a:ext cx="9395546" cy="6319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Arial" charset="0"/>
              <a:buChar char="•"/>
            </a:pPr>
            <a:r>
              <a:rPr lang="en-US" dirty="0" smtClean="0"/>
              <a:t>God </a:t>
            </a:r>
            <a:r>
              <a:rPr lang="en-US" dirty="0" smtClean="0">
                <a:solidFill>
                  <a:schemeClr val="accent3"/>
                </a:solidFill>
              </a:rPr>
              <a:t>exists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8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AA7B13-C673-46D0-A0C9-D66DE26C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74" y="166294"/>
            <a:ext cx="9520158" cy="162526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Classical </a:t>
            </a:r>
            <a:r>
              <a:rPr lang="en-US" sz="4800" dirty="0" smtClean="0">
                <a:solidFill>
                  <a:schemeClr val="accent3"/>
                </a:solidFill>
              </a:rPr>
              <a:t>Apologetic</a:t>
            </a:r>
            <a:r>
              <a:rPr lang="en-US" sz="4800" dirty="0" smtClean="0"/>
              <a:t> Method</a:t>
            </a:r>
            <a:endParaRPr lang="en-US" sz="4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CCAA7B13-C673-46D0-A0C9-D66DE26CD36A}"/>
              </a:ext>
            </a:extLst>
          </p:cNvPr>
          <p:cNvSpPr txBox="1">
            <a:spLocks/>
          </p:cNvSpPr>
          <p:nvPr/>
        </p:nvSpPr>
        <p:spPr>
          <a:xfrm>
            <a:off x="1537251" y="2146852"/>
            <a:ext cx="9395546" cy="39491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spcAft>
                <a:spcPts val="800"/>
              </a:spcAft>
              <a:buFont typeface="Arial" charset="0"/>
              <a:buChar char="•"/>
            </a:pPr>
            <a:r>
              <a:rPr lang="en-US" dirty="0" smtClean="0"/>
              <a:t>God exists.</a:t>
            </a:r>
          </a:p>
          <a:p>
            <a:pPr marL="685800" indent="-685800">
              <a:spcAft>
                <a:spcPts val="800"/>
              </a:spcAft>
              <a:buFont typeface="Arial" charset="0"/>
              <a:buChar char="•"/>
            </a:pPr>
            <a:r>
              <a:rPr lang="en-US" dirty="0" smtClean="0">
                <a:solidFill>
                  <a:schemeClr val="accent3"/>
                </a:solidFill>
              </a:rPr>
              <a:t>Miracles</a:t>
            </a:r>
            <a:r>
              <a:rPr lang="en-US" dirty="0" smtClean="0"/>
              <a:t> are possible.</a:t>
            </a:r>
          </a:p>
        </p:txBody>
      </p:sp>
    </p:spTree>
    <p:extLst>
      <p:ext uri="{BB962C8B-B14F-4D97-AF65-F5344CB8AC3E}">
        <p14:creationId xmlns:p14="http://schemas.microsoft.com/office/powerpoint/2010/main" val="1352318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AA7B13-C673-46D0-A0C9-D66DE26C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74" y="166294"/>
            <a:ext cx="9520158" cy="162526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Classical </a:t>
            </a:r>
            <a:r>
              <a:rPr lang="en-US" sz="4800" dirty="0" smtClean="0">
                <a:solidFill>
                  <a:schemeClr val="accent3"/>
                </a:solidFill>
              </a:rPr>
              <a:t>Apologetic</a:t>
            </a:r>
            <a:r>
              <a:rPr lang="en-US" sz="4800" dirty="0" smtClean="0"/>
              <a:t> Method</a:t>
            </a:r>
            <a:endParaRPr lang="en-US" sz="4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CCAA7B13-C673-46D0-A0C9-D66DE26CD36A}"/>
              </a:ext>
            </a:extLst>
          </p:cNvPr>
          <p:cNvSpPr txBox="1">
            <a:spLocks/>
          </p:cNvSpPr>
          <p:nvPr/>
        </p:nvSpPr>
        <p:spPr>
          <a:xfrm>
            <a:off x="1537251" y="2146852"/>
            <a:ext cx="9939132" cy="39491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lnSpc>
                <a:spcPct val="100000"/>
              </a:lnSpc>
              <a:spcAft>
                <a:spcPts val="800"/>
              </a:spcAft>
              <a:buFont typeface="Arial" charset="0"/>
              <a:buChar char="•"/>
            </a:pPr>
            <a:r>
              <a:rPr lang="en-US" dirty="0" smtClean="0"/>
              <a:t>God exists.</a:t>
            </a:r>
          </a:p>
          <a:p>
            <a:pPr marL="685800" indent="-685800">
              <a:lnSpc>
                <a:spcPct val="100000"/>
              </a:lnSpc>
              <a:spcAft>
                <a:spcPts val="800"/>
              </a:spcAft>
              <a:buFont typeface="Arial" charset="0"/>
              <a:buChar char="•"/>
            </a:pPr>
            <a:r>
              <a:rPr lang="en-US" dirty="0" smtClean="0"/>
              <a:t>Miracles are possible.</a:t>
            </a:r>
          </a:p>
          <a:p>
            <a:pPr marL="685800" indent="-685800">
              <a:lnSpc>
                <a:spcPct val="100000"/>
              </a:lnSpc>
              <a:spcAft>
                <a:spcPts val="800"/>
              </a:spcAft>
              <a:buFont typeface="Arial" charset="0"/>
              <a:buChar char="•"/>
            </a:pPr>
            <a:r>
              <a:rPr lang="en-US" dirty="0" smtClean="0"/>
              <a:t>The Gospels are </a:t>
            </a:r>
            <a:r>
              <a:rPr lang="en-US" dirty="0" smtClean="0">
                <a:solidFill>
                  <a:schemeClr val="accent3"/>
                </a:solidFill>
              </a:rPr>
              <a:t>reliable</a:t>
            </a:r>
            <a:r>
              <a:rPr lang="en-US" dirty="0" smtClean="0"/>
              <a:t> accounts of </a:t>
            </a:r>
            <a:r>
              <a:rPr lang="en-US" dirty="0" smtClean="0">
                <a:solidFill>
                  <a:schemeClr val="accent3"/>
                </a:solidFill>
              </a:rPr>
              <a:t>actual</a:t>
            </a:r>
            <a:r>
              <a:rPr lang="en-US" dirty="0" smtClean="0"/>
              <a:t> events.</a:t>
            </a:r>
          </a:p>
        </p:txBody>
      </p:sp>
    </p:spTree>
    <p:extLst>
      <p:ext uri="{BB962C8B-B14F-4D97-AF65-F5344CB8AC3E}">
        <p14:creationId xmlns:p14="http://schemas.microsoft.com/office/powerpoint/2010/main" val="1319572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Gallery">
  <a:themeElements>
    <a:clrScheme name="Custom 1">
      <a:dk1>
        <a:srgbClr val="000000"/>
      </a:dk1>
      <a:lt1>
        <a:srgbClr val="FFFFFF"/>
      </a:lt1>
      <a:dk2>
        <a:srgbClr val="454545"/>
      </a:dk2>
      <a:lt2>
        <a:srgbClr val="EDEBE7"/>
      </a:lt2>
      <a:accent1>
        <a:srgbClr val="188C92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25777</TotalTime>
  <Words>695</Words>
  <Application>Microsoft Macintosh PowerPoint</Application>
  <PresentationFormat>Widescreen</PresentationFormat>
  <Paragraphs>185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Avenir Book</vt:lpstr>
      <vt:lpstr>Calibri</vt:lpstr>
      <vt:lpstr>Mangal</vt:lpstr>
      <vt:lpstr>Palatino Linotype</vt:lpstr>
      <vt:lpstr>Arial</vt:lpstr>
      <vt:lpstr>1_Gallery</vt:lpstr>
      <vt:lpstr>PowerPoint Presentation</vt:lpstr>
      <vt:lpstr>Exclusive Offer for Our ChurchSource Channel Webcast Viewers</vt:lpstr>
      <vt:lpstr>The Chicago Statement on Biblical Inerrancy </vt:lpstr>
      <vt:lpstr>The Chicago Statement on Biblical Inerrancy </vt:lpstr>
      <vt:lpstr>Classical Apologetic Method</vt:lpstr>
      <vt:lpstr>Classical Apologetic Method</vt:lpstr>
      <vt:lpstr>Classical Apologetic Method</vt:lpstr>
      <vt:lpstr>Classical Apologetic Method</vt:lpstr>
      <vt:lpstr>Classical Apologetic Method</vt:lpstr>
      <vt:lpstr>Classical Apologetic Method</vt:lpstr>
      <vt:lpstr>Classical Apologetic Method</vt:lpstr>
      <vt:lpstr>I adopted an approach that argues from and anchors to the event of the resurrection rather than the authority of The Bible.</vt:lpstr>
      <vt:lpstr>“If somebody predicts their own death and resurrection and pulls it off, we should go with whatever that person says.”</vt:lpstr>
      <vt:lpstr>Classical Apologetic Method</vt:lpstr>
      <vt:lpstr>Classical Apologetic Method</vt:lpstr>
      <vt:lpstr>We don’t build on it, we build to it.</vt:lpstr>
      <vt:lpstr>The Old Testament is at the front of our book but at the back of our apologetic.</vt:lpstr>
      <vt:lpstr>PowerPoint Presentation</vt:lpstr>
      <vt:lpstr>PowerPoint Presentation</vt:lpstr>
      <vt:lpstr>Classical Apologetic Method</vt:lpstr>
      <vt:lpstr>Historically | Logically | Personally</vt:lpstr>
      <vt:lpstr>Historically | Logically | Personally</vt:lpstr>
      <vt:lpstr>Historically | Logically | Personally</vt:lpstr>
      <vt:lpstr>Historically | Logically | Personally</vt:lpstr>
      <vt:lpstr>Historically | Logically | Personally</vt:lpstr>
      <vt:lpstr>The Framework Of Our Faith</vt:lpstr>
      <vt:lpstr>PowerPoint Presentation</vt:lpstr>
      <vt:lpstr>PowerPoint Presentation</vt:lpstr>
      <vt:lpstr>PowerPoint Presentation</vt:lpstr>
      <vt:lpstr>PowerPoint Presentation</vt:lpstr>
      <vt:lpstr>Exclusive Offer for Our ChurchSource Channel Webcast Viewers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ChurchSource Video Podcast Proposal</dc:title>
  <dc:creator>Wolfe, Caren</dc:creator>
  <cp:lastModifiedBy>Kuo, David</cp:lastModifiedBy>
  <cp:revision>127</cp:revision>
  <cp:lastPrinted>2019-01-10T19:26:51Z</cp:lastPrinted>
  <dcterms:created xsi:type="dcterms:W3CDTF">2018-12-07T16:16:17Z</dcterms:created>
  <dcterms:modified xsi:type="dcterms:W3CDTF">2019-03-19T15:00:28Z</dcterms:modified>
</cp:coreProperties>
</file>