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256" r:id="rId2"/>
    <p:sldId id="265" r:id="rId3"/>
    <p:sldId id="315" r:id="rId4"/>
    <p:sldId id="267" r:id="rId5"/>
    <p:sldId id="327" r:id="rId6"/>
    <p:sldId id="328" r:id="rId7"/>
    <p:sldId id="329" r:id="rId8"/>
    <p:sldId id="330" r:id="rId9"/>
    <p:sldId id="331" r:id="rId10"/>
    <p:sldId id="332" r:id="rId11"/>
    <p:sldId id="290" r:id="rId12"/>
    <p:sldId id="333" r:id="rId13"/>
    <p:sldId id="269" r:id="rId14"/>
    <p:sldId id="345" r:id="rId15"/>
    <p:sldId id="334" r:id="rId16"/>
    <p:sldId id="335" r:id="rId17"/>
    <p:sldId id="336" r:id="rId18"/>
    <p:sldId id="337" r:id="rId19"/>
    <p:sldId id="338" r:id="rId20"/>
    <p:sldId id="347" r:id="rId21"/>
    <p:sldId id="339" r:id="rId22"/>
    <p:sldId id="346" r:id="rId23"/>
    <p:sldId id="349" r:id="rId24"/>
    <p:sldId id="340" r:id="rId25"/>
    <p:sldId id="341" r:id="rId26"/>
    <p:sldId id="342" r:id="rId27"/>
    <p:sldId id="343" r:id="rId28"/>
    <p:sldId id="348" r:id="rId29"/>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9" autoAdjust="0"/>
    <p:restoredTop sz="94663"/>
  </p:normalViewPr>
  <p:slideViewPr>
    <p:cSldViewPr snapToGrid="0">
      <p:cViewPr varScale="1">
        <p:scale>
          <a:sx n="130" d="100"/>
          <a:sy n="130" d="100"/>
        </p:scale>
        <p:origin x="28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406AECC4-563E-0F40-8EFC-A10BFDCEB390}" type="datetimeFigureOut">
              <a:rPr lang="en-US" smtClean="0"/>
              <a:t>3/25/19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D65AE2DF-2144-7047-B121-CC70E33A1E25}" type="slidenum">
              <a:rPr lang="en-US" smtClean="0"/>
              <a:t>‹#›</a:t>
            </a:fld>
            <a:endParaRPr lang="en-US"/>
          </a:p>
        </p:txBody>
      </p:sp>
    </p:spTree>
    <p:extLst>
      <p:ext uri="{BB962C8B-B14F-4D97-AF65-F5344CB8AC3E}">
        <p14:creationId xmlns:p14="http://schemas.microsoft.com/office/powerpoint/2010/main" val="638465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0:00</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1</a:t>
            </a:fld>
            <a:endParaRPr lang="en-US"/>
          </a:p>
        </p:txBody>
      </p:sp>
    </p:spTree>
    <p:extLst>
      <p:ext uri="{BB962C8B-B14F-4D97-AF65-F5344CB8AC3E}">
        <p14:creationId xmlns:p14="http://schemas.microsoft.com/office/powerpoint/2010/main" val="2066505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t>
            </a:r>
            <a:r>
              <a:rPr lang="en-US" dirty="0" smtClean="0"/>
              <a:t>8:24</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10</a:t>
            </a:fld>
            <a:endParaRPr lang="en-US"/>
          </a:p>
        </p:txBody>
      </p:sp>
    </p:spTree>
    <p:extLst>
      <p:ext uri="{BB962C8B-B14F-4D97-AF65-F5344CB8AC3E}">
        <p14:creationId xmlns:p14="http://schemas.microsoft.com/office/powerpoint/2010/main" val="628828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9:24</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11</a:t>
            </a:fld>
            <a:endParaRPr lang="en-US"/>
          </a:p>
        </p:txBody>
      </p:sp>
    </p:spTree>
    <p:extLst>
      <p:ext uri="{BB962C8B-B14F-4D97-AF65-F5344CB8AC3E}">
        <p14:creationId xmlns:p14="http://schemas.microsoft.com/office/powerpoint/2010/main" val="1985621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t>
            </a:r>
            <a:r>
              <a:rPr lang="en-US" dirty="0" smtClean="0"/>
              <a:t>10:48</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12</a:t>
            </a:fld>
            <a:endParaRPr lang="en-US"/>
          </a:p>
        </p:txBody>
      </p:sp>
    </p:spTree>
    <p:extLst>
      <p:ext uri="{BB962C8B-B14F-4D97-AF65-F5344CB8AC3E}">
        <p14:creationId xmlns:p14="http://schemas.microsoft.com/office/powerpoint/2010/main" val="390506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11:48</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13</a:t>
            </a:fld>
            <a:endParaRPr lang="en-US"/>
          </a:p>
        </p:txBody>
      </p:sp>
    </p:spTree>
    <p:extLst>
      <p:ext uri="{BB962C8B-B14F-4D97-AF65-F5344CB8AC3E}">
        <p14:creationId xmlns:p14="http://schemas.microsoft.com/office/powerpoint/2010/main" val="1256517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13:24</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14</a:t>
            </a:fld>
            <a:endParaRPr lang="en-US"/>
          </a:p>
        </p:txBody>
      </p:sp>
    </p:spTree>
    <p:extLst>
      <p:ext uri="{BB962C8B-B14F-4D97-AF65-F5344CB8AC3E}">
        <p14:creationId xmlns:p14="http://schemas.microsoft.com/office/powerpoint/2010/main" val="858332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t>
            </a:r>
            <a:r>
              <a:rPr lang="en-US" dirty="0" smtClean="0"/>
              <a:t>14:24</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15</a:t>
            </a:fld>
            <a:endParaRPr lang="en-US"/>
          </a:p>
        </p:txBody>
      </p:sp>
    </p:spTree>
    <p:extLst>
      <p:ext uri="{BB962C8B-B14F-4D97-AF65-F5344CB8AC3E}">
        <p14:creationId xmlns:p14="http://schemas.microsoft.com/office/powerpoint/2010/main" val="1341062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t>
            </a:r>
            <a:r>
              <a:rPr lang="en-US" dirty="0" smtClean="0"/>
              <a:t>17:21</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16</a:t>
            </a:fld>
            <a:endParaRPr lang="en-US"/>
          </a:p>
        </p:txBody>
      </p:sp>
    </p:spTree>
    <p:extLst>
      <p:ext uri="{BB962C8B-B14F-4D97-AF65-F5344CB8AC3E}">
        <p14:creationId xmlns:p14="http://schemas.microsoft.com/office/powerpoint/2010/main" val="1966400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t>
            </a:r>
            <a:r>
              <a:rPr lang="en-US" dirty="0" smtClean="0"/>
              <a:t>18:19</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17</a:t>
            </a:fld>
            <a:endParaRPr lang="en-US"/>
          </a:p>
        </p:txBody>
      </p:sp>
    </p:spTree>
    <p:extLst>
      <p:ext uri="{BB962C8B-B14F-4D97-AF65-F5344CB8AC3E}">
        <p14:creationId xmlns:p14="http://schemas.microsoft.com/office/powerpoint/2010/main" val="2081465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t>
            </a:r>
            <a:r>
              <a:rPr lang="en-US" dirty="0" smtClean="0"/>
              <a:t>19:18</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18</a:t>
            </a:fld>
            <a:endParaRPr lang="en-US"/>
          </a:p>
        </p:txBody>
      </p:sp>
    </p:spTree>
    <p:extLst>
      <p:ext uri="{BB962C8B-B14F-4D97-AF65-F5344CB8AC3E}">
        <p14:creationId xmlns:p14="http://schemas.microsoft.com/office/powerpoint/2010/main" val="481252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t>
            </a:r>
            <a:r>
              <a:rPr lang="en-US" dirty="0" smtClean="0"/>
              <a:t>19:57</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19</a:t>
            </a:fld>
            <a:endParaRPr lang="en-US"/>
          </a:p>
        </p:txBody>
      </p:sp>
    </p:spTree>
    <p:extLst>
      <p:ext uri="{BB962C8B-B14F-4D97-AF65-F5344CB8AC3E}">
        <p14:creationId xmlns:p14="http://schemas.microsoft.com/office/powerpoint/2010/main" val="629001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0:58</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2</a:t>
            </a:fld>
            <a:endParaRPr lang="en-US"/>
          </a:p>
        </p:txBody>
      </p:sp>
    </p:spTree>
    <p:extLst>
      <p:ext uri="{BB962C8B-B14F-4D97-AF65-F5344CB8AC3E}">
        <p14:creationId xmlns:p14="http://schemas.microsoft.com/office/powerpoint/2010/main" val="1144395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20:57</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20</a:t>
            </a:fld>
            <a:endParaRPr lang="en-US"/>
          </a:p>
        </p:txBody>
      </p:sp>
    </p:spTree>
    <p:extLst>
      <p:ext uri="{BB962C8B-B14F-4D97-AF65-F5344CB8AC3E}">
        <p14:creationId xmlns:p14="http://schemas.microsoft.com/office/powerpoint/2010/main" val="635944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t>
            </a:r>
            <a:r>
              <a:rPr lang="en-US" dirty="0" smtClean="0"/>
              <a:t>22:27</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21</a:t>
            </a:fld>
            <a:endParaRPr lang="en-US"/>
          </a:p>
        </p:txBody>
      </p:sp>
    </p:spTree>
    <p:extLst>
      <p:ext uri="{BB962C8B-B14F-4D97-AF65-F5344CB8AC3E}">
        <p14:creationId xmlns:p14="http://schemas.microsoft.com/office/powerpoint/2010/main" val="645546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23:27</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22</a:t>
            </a:fld>
            <a:endParaRPr lang="en-US"/>
          </a:p>
        </p:txBody>
      </p:sp>
    </p:spTree>
    <p:extLst>
      <p:ext uri="{BB962C8B-B14F-4D97-AF65-F5344CB8AC3E}">
        <p14:creationId xmlns:p14="http://schemas.microsoft.com/office/powerpoint/2010/main" val="2081503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24:20</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23</a:t>
            </a:fld>
            <a:endParaRPr lang="en-US"/>
          </a:p>
        </p:txBody>
      </p:sp>
    </p:spTree>
    <p:extLst>
      <p:ext uri="{BB962C8B-B14F-4D97-AF65-F5344CB8AC3E}">
        <p14:creationId xmlns:p14="http://schemas.microsoft.com/office/powerpoint/2010/main" val="340821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t>
            </a:r>
            <a:r>
              <a:rPr lang="en-US" dirty="0" smtClean="0"/>
              <a:t>25:11</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24</a:t>
            </a:fld>
            <a:endParaRPr lang="en-US"/>
          </a:p>
        </p:txBody>
      </p:sp>
    </p:spTree>
    <p:extLst>
      <p:ext uri="{BB962C8B-B14F-4D97-AF65-F5344CB8AC3E}">
        <p14:creationId xmlns:p14="http://schemas.microsoft.com/office/powerpoint/2010/main" val="1565976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t>
            </a:r>
            <a:r>
              <a:rPr lang="en-US" dirty="0" smtClean="0"/>
              <a:t>26:50</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25</a:t>
            </a:fld>
            <a:endParaRPr lang="en-US"/>
          </a:p>
        </p:txBody>
      </p:sp>
    </p:spTree>
    <p:extLst>
      <p:ext uri="{BB962C8B-B14F-4D97-AF65-F5344CB8AC3E}">
        <p14:creationId xmlns:p14="http://schemas.microsoft.com/office/powerpoint/2010/main" val="18592661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t>
            </a:r>
            <a:r>
              <a:rPr lang="en-US" dirty="0" smtClean="0"/>
              <a:t>30:05</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26</a:t>
            </a:fld>
            <a:endParaRPr lang="en-US"/>
          </a:p>
        </p:txBody>
      </p:sp>
    </p:spTree>
    <p:extLst>
      <p:ext uri="{BB962C8B-B14F-4D97-AF65-F5344CB8AC3E}">
        <p14:creationId xmlns:p14="http://schemas.microsoft.com/office/powerpoint/2010/main" val="1038587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t>
            </a:r>
            <a:r>
              <a:rPr lang="en-US" dirty="0" smtClean="0"/>
              <a:t>31:53</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27</a:t>
            </a:fld>
            <a:endParaRPr lang="en-US"/>
          </a:p>
        </p:txBody>
      </p:sp>
    </p:spTree>
    <p:extLst>
      <p:ext uri="{BB962C8B-B14F-4D97-AF65-F5344CB8AC3E}">
        <p14:creationId xmlns:p14="http://schemas.microsoft.com/office/powerpoint/2010/main" val="424412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32:08</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28</a:t>
            </a:fld>
            <a:endParaRPr lang="en-US"/>
          </a:p>
        </p:txBody>
      </p:sp>
    </p:spTree>
    <p:extLst>
      <p:ext uri="{BB962C8B-B14F-4D97-AF65-F5344CB8AC3E}">
        <p14:creationId xmlns:p14="http://schemas.microsoft.com/office/powerpoint/2010/main" val="229259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1:58</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3</a:t>
            </a:fld>
            <a:endParaRPr lang="en-US"/>
          </a:p>
        </p:txBody>
      </p:sp>
    </p:spTree>
    <p:extLst>
      <p:ext uri="{BB962C8B-B14F-4D97-AF65-F5344CB8AC3E}">
        <p14:creationId xmlns:p14="http://schemas.microsoft.com/office/powerpoint/2010/main" val="105856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t>
            </a:r>
            <a:r>
              <a:rPr lang="en-US" dirty="0" smtClean="0"/>
              <a:t>4:49</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4</a:t>
            </a:fld>
            <a:endParaRPr lang="en-US"/>
          </a:p>
        </p:txBody>
      </p:sp>
    </p:spTree>
    <p:extLst>
      <p:ext uri="{BB962C8B-B14F-4D97-AF65-F5344CB8AC3E}">
        <p14:creationId xmlns:p14="http://schemas.microsoft.com/office/powerpoint/2010/main" val="902757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t>
            </a:r>
            <a:r>
              <a:rPr lang="en-US" dirty="0" smtClean="0"/>
              <a:t>4:59</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5</a:t>
            </a:fld>
            <a:endParaRPr lang="en-US"/>
          </a:p>
        </p:txBody>
      </p:sp>
    </p:spTree>
    <p:extLst>
      <p:ext uri="{BB962C8B-B14F-4D97-AF65-F5344CB8AC3E}">
        <p14:creationId xmlns:p14="http://schemas.microsoft.com/office/powerpoint/2010/main" val="178668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t>
            </a:r>
            <a:r>
              <a:rPr lang="en-US" dirty="0" smtClean="0"/>
              <a:t>5:19</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6</a:t>
            </a:fld>
            <a:endParaRPr lang="en-US"/>
          </a:p>
        </p:txBody>
      </p:sp>
    </p:spTree>
    <p:extLst>
      <p:ext uri="{BB962C8B-B14F-4D97-AF65-F5344CB8AC3E}">
        <p14:creationId xmlns:p14="http://schemas.microsoft.com/office/powerpoint/2010/main" val="627772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t>
            </a:r>
            <a:r>
              <a:rPr lang="en-US" dirty="0" smtClean="0"/>
              <a:t>6:24</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7</a:t>
            </a:fld>
            <a:endParaRPr lang="en-US"/>
          </a:p>
        </p:txBody>
      </p:sp>
    </p:spTree>
    <p:extLst>
      <p:ext uri="{BB962C8B-B14F-4D97-AF65-F5344CB8AC3E}">
        <p14:creationId xmlns:p14="http://schemas.microsoft.com/office/powerpoint/2010/main" val="51972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t>
            </a:r>
            <a:r>
              <a:rPr lang="en-US" dirty="0" smtClean="0"/>
              <a:t>6:38</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8</a:t>
            </a:fld>
            <a:endParaRPr lang="en-US"/>
          </a:p>
        </p:txBody>
      </p:sp>
    </p:spTree>
    <p:extLst>
      <p:ext uri="{BB962C8B-B14F-4D97-AF65-F5344CB8AC3E}">
        <p14:creationId xmlns:p14="http://schemas.microsoft.com/office/powerpoint/2010/main" val="1483837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t>
            </a:r>
            <a:r>
              <a:rPr lang="en-US" dirty="0" smtClean="0"/>
              <a:t>6:57</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9</a:t>
            </a:fld>
            <a:endParaRPr lang="en-US"/>
          </a:p>
        </p:txBody>
      </p:sp>
    </p:spTree>
    <p:extLst>
      <p:ext uri="{BB962C8B-B14F-4D97-AF65-F5344CB8AC3E}">
        <p14:creationId xmlns:p14="http://schemas.microsoft.com/office/powerpoint/2010/main" val="1159121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23BF71-38B7-8642-BFCE-EDAE9BD0CBAF}" type="datetimeFigureOut">
              <a:rPr lang="en-US" dirty="0"/>
              <a:t>3/25/19</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01099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981CDE-9BE7-C544-8ACB-7077DFC4270F}" type="datetimeFigureOut">
              <a:rPr lang="en-US" dirty="0"/>
              <a:t>3/25/19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34600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5BA285-9698-1B45-8319-D90A8C63F150}" type="datetimeFigureOut">
              <a:rPr lang="en-US" dirty="0"/>
              <a:t>3/25/19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15433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86CD42-43FF-B740-998F-DCC3802C4CE3}" type="datetimeFigureOut">
              <a:rPr lang="en-US" dirty="0"/>
              <a:t>3/25/19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84397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A0FFBD-2EE4-8547-BBAE-A1AC91C8D77E}" type="datetimeFigureOut">
              <a:rPr lang="en-US" dirty="0"/>
              <a:t>3/25/19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40808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5A2352-D7AC-F242-9256-A4477BCBF354}" type="datetimeFigureOut">
              <a:rPr lang="en-US" dirty="0"/>
              <a:t>3/25/19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99972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CFC6A-9AE6-404D-9FDD-168B477B9C90}" type="datetimeFigureOut">
              <a:rPr lang="en-US" dirty="0"/>
              <a:t>3/25/19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49518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CFCDFD-B4CF-A241-8D71-E814B10BEAF4}" type="datetimeFigureOut">
              <a:rPr lang="en-US" dirty="0"/>
              <a:t>3/25/19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82288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B025CB-9D18-264E-A945-2D020344C9DA}" type="datetimeFigureOut">
              <a:rPr lang="en-US" dirty="0"/>
              <a:t>3/25/19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088471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11"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CD8A92E-5FF9-8143-81B3-CCB531513398}" type="datetimeFigureOut">
              <a:rPr lang="en-US" dirty="0"/>
              <a:t>3/25/19</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13" name="Rectangle 12"/>
          <p:cNvSpPr/>
          <p:nvPr userDrawn="1"/>
        </p:nvSpPr>
        <p:spPr>
          <a:xfrm>
            <a:off x="0" y="6436426"/>
            <a:ext cx="12192000" cy="4215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4211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Lst>
  <p:hf sldNum="0"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s://churchsource.com/collections/i-declare-war-study?utm_source=on24webcast&amp;utm_medium=slides&amp;utm_campaign=cs-cs_leviluskowebinarpresentation" TargetMode="Externa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hyperlink" Target="https://churchsource.com/collections/i-declare-war-study?utm_source=on24webcast&amp;utm_medium=slides&amp;utm_campaign=cs-cs_leviluskowebinarpresentation" TargetMode="External"/><Relationship Id="rId4" Type="http://schemas.openxmlformats.org/officeDocument/2006/relationships/image" Target="../media/image4.pn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https://churchsource.com/collections/i-declare-war-study?utm_source=on24webcast&amp;utm_medium=slides&amp;utm_campaign=cs-cs_leviluskowebinarpresentation" TargetMode="External"/><Relationship Id="rId4" Type="http://schemas.openxmlformats.org/officeDocument/2006/relationships/image" Target="../media/image4.pn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hyperlink" Target="https://churchsource.com/collections/i-declare-war-study?utm_source=on24webcast&amp;utm_medium=slides&amp;utm_campaign=cs-cs_leviluskowebinarpresentation" TargetMode="External"/><Relationship Id="rId4" Type="http://schemas.openxmlformats.org/officeDocument/2006/relationships/image" Target="../media/image4.pn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9942A088-2D88-4785-9563-2D991F6ADF88}"/>
              </a:ext>
            </a:extLst>
          </p:cNvPr>
          <p:cNvSpPr>
            <a:spLocks noGrp="1"/>
          </p:cNvSpPr>
          <p:nvPr>
            <p:ph type="subTitle" idx="4294967295"/>
          </p:nvPr>
        </p:nvSpPr>
        <p:spPr>
          <a:xfrm>
            <a:off x="1814512" y="3655479"/>
            <a:ext cx="8562975" cy="977900"/>
          </a:xfrm>
        </p:spPr>
        <p:txBody>
          <a:bodyPr>
            <a:normAutofit/>
          </a:bodyPr>
          <a:lstStyle/>
          <a:p>
            <a:pPr marL="0" indent="0" algn="ctr">
              <a:buNone/>
            </a:pPr>
            <a:r>
              <a:rPr lang="en-US" sz="3200" dirty="0" smtClean="0">
                <a:solidFill>
                  <a:schemeClr val="tx2"/>
                </a:solidFill>
              </a:rPr>
              <a:t>Welcome!</a:t>
            </a:r>
            <a:endParaRPr lang="en-US" sz="3200" dirty="0">
              <a:solidFill>
                <a:schemeClr val="tx2"/>
              </a:solidFill>
            </a:endParaRPr>
          </a:p>
        </p:txBody>
      </p:sp>
      <p:pic>
        <p:nvPicPr>
          <p:cNvPr id="4" name="Picture 3">
            <a:extLst>
              <a:ext uri="{FF2B5EF4-FFF2-40B4-BE49-F238E27FC236}">
                <a16:creationId xmlns:a16="http://schemas.microsoft.com/office/drawing/2014/main" xmlns="" id="{2CAB63C0-0CAE-47D7-966A-5C918CFEC1DA}"/>
              </a:ext>
            </a:extLst>
          </p:cNvPr>
          <p:cNvPicPr>
            <a:picLocks noChangeAspect="1"/>
          </p:cNvPicPr>
          <p:nvPr/>
        </p:nvPicPr>
        <p:blipFill>
          <a:blip r:embed="rId3">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bwMode="auto">
          <a:xfrm>
            <a:off x="1989144" y="1356862"/>
            <a:ext cx="8213712" cy="2072138"/>
          </a:xfrm>
          <a:prstGeom prst="rect">
            <a:avLst/>
          </a:prstGeom>
        </p:spPr>
      </p:pic>
      <p:sp>
        <p:nvSpPr>
          <p:cNvPr id="5" name="Rectangle 4"/>
          <p:cNvSpPr/>
          <p:nvPr/>
        </p:nvSpPr>
        <p:spPr>
          <a:xfrm>
            <a:off x="1677276" y="4655436"/>
            <a:ext cx="8837445" cy="795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7712" y="4530498"/>
            <a:ext cx="1045144" cy="1045144"/>
          </a:xfrm>
          <a:prstGeom prst="rect">
            <a:avLst/>
          </a:prstGeom>
        </p:spPr>
      </p:pic>
      <p:sp>
        <p:nvSpPr>
          <p:cNvPr id="6" name="TextBox 5"/>
          <p:cNvSpPr txBox="1"/>
          <p:nvPr/>
        </p:nvSpPr>
        <p:spPr>
          <a:xfrm>
            <a:off x="1814512" y="4729904"/>
            <a:ext cx="6030077" cy="646331"/>
          </a:xfrm>
          <a:prstGeom prst="rect">
            <a:avLst/>
          </a:prstGeom>
          <a:noFill/>
        </p:spPr>
        <p:txBody>
          <a:bodyPr wrap="square" rtlCol="0">
            <a:spAutoFit/>
          </a:bodyPr>
          <a:lstStyle/>
          <a:p>
            <a:r>
              <a:rPr lang="en-US" b="1" dirty="0" smtClean="0">
                <a:solidFill>
                  <a:schemeClr val="bg1"/>
                </a:solidFill>
                <a:latin typeface="Avenir Book" charset="0"/>
                <a:ea typeface="Avenir Book" charset="0"/>
                <a:cs typeface="Avenir Book" charset="0"/>
              </a:rPr>
              <a:t>Join the conversation by opening </a:t>
            </a:r>
            <a:r>
              <a:rPr lang="en-US" b="1" smtClean="0">
                <a:solidFill>
                  <a:schemeClr val="bg1"/>
                </a:solidFill>
                <a:latin typeface="Avenir Book" charset="0"/>
                <a:ea typeface="Avenir Book" charset="0"/>
                <a:cs typeface="Avenir Book" charset="0"/>
              </a:rPr>
              <a:t>the “Group Chat” </a:t>
            </a:r>
            <a:r>
              <a:rPr lang="en-US" b="1" dirty="0" smtClean="0">
                <a:solidFill>
                  <a:schemeClr val="bg1"/>
                </a:solidFill>
                <a:latin typeface="Avenir Book" charset="0"/>
                <a:ea typeface="Avenir Book" charset="0"/>
                <a:cs typeface="Avenir Book" charset="0"/>
              </a:rPr>
              <a:t>widget in the dashboard.</a:t>
            </a:r>
            <a:endParaRPr lang="en-US" b="1" dirty="0">
              <a:solidFill>
                <a:schemeClr val="bg1"/>
              </a:solidFill>
              <a:latin typeface="Avenir Book" charset="0"/>
              <a:ea typeface="Avenir Book" charset="0"/>
              <a:cs typeface="Avenir Book" charset="0"/>
            </a:endParaRPr>
          </a:p>
        </p:txBody>
      </p:sp>
      <p:sp>
        <p:nvSpPr>
          <p:cNvPr id="9" name="Right Arrow 8"/>
          <p:cNvSpPr/>
          <p:nvPr/>
        </p:nvSpPr>
        <p:spPr>
          <a:xfrm>
            <a:off x="7632834" y="4764675"/>
            <a:ext cx="1020277" cy="5053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38685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extBox 4"/>
          <p:cNvSpPr txBox="1"/>
          <p:nvPr/>
        </p:nvSpPr>
        <p:spPr>
          <a:xfrm>
            <a:off x="1442761" y="2283684"/>
            <a:ext cx="10550013" cy="3046988"/>
          </a:xfrm>
          <a:prstGeom prst="rect">
            <a:avLst/>
          </a:prstGeom>
          <a:noFill/>
        </p:spPr>
        <p:txBody>
          <a:bodyPr wrap="square" rtlCol="0">
            <a:spAutoFit/>
          </a:bodyPr>
          <a:lstStyle/>
          <a:p>
            <a:r>
              <a:rPr lang="en-US" sz="9600" dirty="0" smtClean="0">
                <a:solidFill>
                  <a:schemeClr val="bg1">
                    <a:lumMod val="75000"/>
                  </a:schemeClr>
                </a:solidFill>
                <a:latin typeface="Book Antiqua" charset="0"/>
                <a:ea typeface="Book Antiqua" charset="0"/>
                <a:cs typeface="Book Antiqua" charset="0"/>
              </a:rPr>
              <a:t>“ </a:t>
            </a:r>
            <a:br>
              <a:rPr lang="en-US" sz="9600" dirty="0" smtClean="0">
                <a:solidFill>
                  <a:schemeClr val="bg1">
                    <a:lumMod val="75000"/>
                  </a:schemeClr>
                </a:solidFill>
                <a:latin typeface="Book Antiqua" charset="0"/>
                <a:ea typeface="Book Antiqua" charset="0"/>
                <a:cs typeface="Book Antiqua" charset="0"/>
              </a:rPr>
            </a:br>
            <a:r>
              <a:rPr lang="en-US" sz="9600" dirty="0" smtClean="0">
                <a:solidFill>
                  <a:schemeClr val="bg1">
                    <a:lumMod val="75000"/>
                  </a:schemeClr>
                </a:solidFill>
                <a:latin typeface="Book Antiqua" charset="0"/>
                <a:ea typeface="Book Antiqua" charset="0"/>
                <a:cs typeface="Book Antiqua" charset="0"/>
              </a:rPr>
              <a:t>														</a:t>
            </a:r>
            <a:r>
              <a:rPr lang="en-US" sz="9600" dirty="0">
                <a:solidFill>
                  <a:schemeClr val="bg1">
                    <a:lumMod val="75000"/>
                  </a:schemeClr>
                </a:solidFill>
                <a:latin typeface="Book Antiqua" charset="0"/>
                <a:ea typeface="Book Antiqua" charset="0"/>
                <a:cs typeface="Book Antiqua" charset="0"/>
              </a:rPr>
              <a:t> </a:t>
            </a:r>
            <a:r>
              <a:rPr lang="en-US" sz="9600" dirty="0" smtClean="0">
                <a:solidFill>
                  <a:schemeClr val="bg1">
                    <a:lumMod val="75000"/>
                  </a:schemeClr>
                </a:solidFill>
                <a:latin typeface="Book Antiqua" charset="0"/>
                <a:ea typeface="Book Antiqua" charset="0"/>
                <a:cs typeface="Book Antiqua" charset="0"/>
              </a:rPr>
              <a:t>       </a:t>
            </a:r>
            <a:r>
              <a:rPr lang="en-US" sz="9600" dirty="0" smtClean="0">
                <a:solidFill>
                  <a:schemeClr val="bg1">
                    <a:lumMod val="75000"/>
                  </a:schemeClr>
                </a:solidFill>
                <a:latin typeface="Book Antiqua" charset="0"/>
                <a:ea typeface="Book Antiqua" charset="0"/>
                <a:cs typeface="Book Antiqua" charset="0"/>
              </a:rPr>
              <a:t>”</a:t>
            </a:r>
            <a:endParaRPr lang="en-US" sz="9600" dirty="0">
              <a:solidFill>
                <a:schemeClr val="bg1">
                  <a:lumMod val="75000"/>
                </a:schemeClr>
              </a:solidFill>
              <a:latin typeface="Book Antiqua" charset="0"/>
              <a:ea typeface="Book Antiqua" charset="0"/>
              <a:cs typeface="Book Antiqua" charset="0"/>
            </a:endParaRPr>
          </a:p>
        </p:txBody>
      </p:sp>
      <p:sp>
        <p:nvSpPr>
          <p:cNvPr id="2" name="Title 1">
            <a:extLst>
              <a:ext uri="{FF2B5EF4-FFF2-40B4-BE49-F238E27FC236}">
                <a16:creationId xmlns:a16="http://schemas.microsoft.com/office/drawing/2014/main" xmlns="" id="{CCAA7B13-C673-46D0-A0C9-D66DE26CD36A}"/>
              </a:ext>
            </a:extLst>
          </p:cNvPr>
          <p:cNvSpPr>
            <a:spLocks noGrp="1"/>
          </p:cNvSpPr>
          <p:nvPr>
            <p:ph type="title"/>
          </p:nvPr>
        </p:nvSpPr>
        <p:spPr>
          <a:xfrm>
            <a:off x="1574231" y="2878876"/>
            <a:ext cx="9520158" cy="1160207"/>
          </a:xfrm>
        </p:spPr>
        <p:txBody>
          <a:bodyPr>
            <a:normAutofit/>
          </a:bodyPr>
          <a:lstStyle/>
          <a:p>
            <a:pPr algn="ctr">
              <a:lnSpc>
                <a:spcPct val="100000"/>
              </a:lnSpc>
            </a:pPr>
            <a:r>
              <a:rPr lang="en-US" i="1"/>
              <a:t>I think what happens when you declare war is you start to take inventory of the messes that you’re making. </a:t>
            </a:r>
            <a:endParaRPr lang="en-US" i="1" dirty="0"/>
          </a:p>
        </p:txBody>
      </p:sp>
      <p:sp>
        <p:nvSpPr>
          <p:cNvPr id="4" name="TextBox 3"/>
          <p:cNvSpPr txBox="1"/>
          <p:nvPr/>
        </p:nvSpPr>
        <p:spPr>
          <a:xfrm>
            <a:off x="5089206" y="4634275"/>
            <a:ext cx="2770668" cy="369332"/>
          </a:xfrm>
          <a:prstGeom prst="rect">
            <a:avLst/>
          </a:prstGeom>
          <a:noFill/>
        </p:spPr>
        <p:txBody>
          <a:bodyPr wrap="square" rtlCol="0">
            <a:spAutoFit/>
          </a:bodyPr>
          <a:lstStyle/>
          <a:p>
            <a:pPr algn="ctr"/>
            <a:r>
              <a:rPr lang="en-US" dirty="0" smtClean="0"/>
              <a:t>- </a:t>
            </a:r>
            <a:r>
              <a:rPr lang="en-US" dirty="0" smtClean="0"/>
              <a:t>Levi </a:t>
            </a:r>
            <a:r>
              <a:rPr lang="en-US" dirty="0" err="1" smtClean="0"/>
              <a:t>Lusko</a:t>
            </a:r>
            <a:endParaRPr lang="en-US" dirty="0"/>
          </a:p>
        </p:txBody>
      </p:sp>
    </p:spTree>
    <p:extLst>
      <p:ext uri="{BB962C8B-B14F-4D97-AF65-F5344CB8AC3E}">
        <p14:creationId xmlns:p14="http://schemas.microsoft.com/office/powerpoint/2010/main" val="1847126342"/>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9942A088-2D88-4785-9563-2D991F6ADF88}"/>
              </a:ext>
            </a:extLst>
          </p:cNvPr>
          <p:cNvSpPr>
            <a:spLocks noGrp="1"/>
          </p:cNvSpPr>
          <p:nvPr>
            <p:ph type="subTitle" idx="4294967295"/>
          </p:nvPr>
        </p:nvSpPr>
        <p:spPr>
          <a:xfrm>
            <a:off x="1785015" y="2682086"/>
            <a:ext cx="8562975" cy="977900"/>
          </a:xfrm>
        </p:spPr>
        <p:txBody>
          <a:bodyPr>
            <a:normAutofit/>
          </a:bodyPr>
          <a:lstStyle/>
          <a:p>
            <a:pPr marL="0" indent="0" algn="ctr">
              <a:buNone/>
            </a:pPr>
            <a:r>
              <a:rPr lang="en-US" sz="3200" dirty="0" smtClean="0">
                <a:solidFill>
                  <a:schemeClr val="tx2"/>
                </a:solidFill>
              </a:rPr>
              <a:t>Say hello to others</a:t>
            </a:r>
            <a:r>
              <a:rPr lang="mr-IN" sz="3200" dirty="0" smtClean="0">
                <a:solidFill>
                  <a:schemeClr val="tx2"/>
                </a:solidFill>
              </a:rPr>
              <a:t>…</a:t>
            </a:r>
            <a:endParaRPr lang="en-US" sz="3200" dirty="0">
              <a:solidFill>
                <a:schemeClr val="tx2"/>
              </a:solidFill>
            </a:endParaRPr>
          </a:p>
        </p:txBody>
      </p:sp>
      <p:pic>
        <p:nvPicPr>
          <p:cNvPr id="4" name="Picture 3">
            <a:extLst>
              <a:ext uri="{FF2B5EF4-FFF2-40B4-BE49-F238E27FC236}">
                <a16:creationId xmlns:a16="http://schemas.microsoft.com/office/drawing/2014/main" xmlns="" id="{2CAB63C0-0CAE-47D7-966A-5C918CFEC1DA}"/>
              </a:ext>
            </a:extLst>
          </p:cNvPr>
          <p:cNvPicPr>
            <a:picLocks noChangeAspect="1"/>
          </p:cNvPicPr>
          <p:nvPr/>
        </p:nvPicPr>
        <p:blipFill>
          <a:blip r:embed="rId3">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bwMode="auto">
          <a:xfrm>
            <a:off x="4072067" y="648940"/>
            <a:ext cx="4047862" cy="1021186"/>
          </a:xfrm>
          <a:prstGeom prst="rect">
            <a:avLst/>
          </a:prstGeom>
        </p:spPr>
      </p:pic>
      <p:sp>
        <p:nvSpPr>
          <p:cNvPr id="5" name="Rectangle 4"/>
          <p:cNvSpPr/>
          <p:nvPr/>
        </p:nvSpPr>
        <p:spPr>
          <a:xfrm>
            <a:off x="1647779" y="3682043"/>
            <a:ext cx="8837445" cy="795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8215" y="3557105"/>
            <a:ext cx="1045144" cy="1045144"/>
          </a:xfrm>
          <a:prstGeom prst="rect">
            <a:avLst/>
          </a:prstGeom>
        </p:spPr>
      </p:pic>
      <p:sp>
        <p:nvSpPr>
          <p:cNvPr id="6" name="TextBox 5"/>
          <p:cNvSpPr txBox="1"/>
          <p:nvPr/>
        </p:nvSpPr>
        <p:spPr>
          <a:xfrm>
            <a:off x="1785015" y="3756511"/>
            <a:ext cx="6030077" cy="646331"/>
          </a:xfrm>
          <a:prstGeom prst="rect">
            <a:avLst/>
          </a:prstGeom>
          <a:noFill/>
        </p:spPr>
        <p:txBody>
          <a:bodyPr wrap="square" rtlCol="0">
            <a:spAutoFit/>
          </a:bodyPr>
          <a:lstStyle/>
          <a:p>
            <a:r>
              <a:rPr lang="en-US" b="1" dirty="0" smtClean="0">
                <a:solidFill>
                  <a:schemeClr val="bg1"/>
                </a:solidFill>
                <a:latin typeface="Avenir Book" charset="0"/>
                <a:ea typeface="Avenir Book" charset="0"/>
                <a:cs typeface="Avenir Book" charset="0"/>
              </a:rPr>
              <a:t>Join the conversation by opening </a:t>
            </a:r>
            <a:r>
              <a:rPr lang="en-US" b="1" smtClean="0">
                <a:solidFill>
                  <a:schemeClr val="bg1"/>
                </a:solidFill>
                <a:latin typeface="Avenir Book" charset="0"/>
                <a:ea typeface="Avenir Book" charset="0"/>
                <a:cs typeface="Avenir Book" charset="0"/>
              </a:rPr>
              <a:t>the “Group Chat” </a:t>
            </a:r>
            <a:r>
              <a:rPr lang="en-US" b="1" dirty="0" smtClean="0">
                <a:solidFill>
                  <a:schemeClr val="bg1"/>
                </a:solidFill>
                <a:latin typeface="Avenir Book" charset="0"/>
                <a:ea typeface="Avenir Book" charset="0"/>
                <a:cs typeface="Avenir Book" charset="0"/>
              </a:rPr>
              <a:t>widget in the dashboard.</a:t>
            </a:r>
            <a:endParaRPr lang="en-US" b="1" dirty="0">
              <a:solidFill>
                <a:schemeClr val="bg1"/>
              </a:solidFill>
              <a:latin typeface="Avenir Book" charset="0"/>
              <a:ea typeface="Avenir Book" charset="0"/>
              <a:cs typeface="Avenir Book" charset="0"/>
            </a:endParaRPr>
          </a:p>
        </p:txBody>
      </p:sp>
      <p:sp>
        <p:nvSpPr>
          <p:cNvPr id="9" name="Right Arrow 8"/>
          <p:cNvSpPr/>
          <p:nvPr/>
        </p:nvSpPr>
        <p:spPr>
          <a:xfrm>
            <a:off x="7603337" y="3791282"/>
            <a:ext cx="1020277" cy="5053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236077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extBox 4"/>
          <p:cNvSpPr txBox="1"/>
          <p:nvPr/>
        </p:nvSpPr>
        <p:spPr>
          <a:xfrm>
            <a:off x="2337496" y="2323012"/>
            <a:ext cx="10550013" cy="3046988"/>
          </a:xfrm>
          <a:prstGeom prst="rect">
            <a:avLst/>
          </a:prstGeom>
          <a:noFill/>
        </p:spPr>
        <p:txBody>
          <a:bodyPr wrap="square" rtlCol="0">
            <a:spAutoFit/>
          </a:bodyPr>
          <a:lstStyle/>
          <a:p>
            <a:r>
              <a:rPr lang="en-US" sz="9600" dirty="0" smtClean="0">
                <a:solidFill>
                  <a:schemeClr val="bg1">
                    <a:lumMod val="75000"/>
                  </a:schemeClr>
                </a:solidFill>
                <a:latin typeface="Book Antiqua" charset="0"/>
                <a:ea typeface="Book Antiqua" charset="0"/>
                <a:cs typeface="Book Antiqua" charset="0"/>
              </a:rPr>
              <a:t>“ </a:t>
            </a:r>
            <a:br>
              <a:rPr lang="en-US" sz="9600" dirty="0" smtClean="0">
                <a:solidFill>
                  <a:schemeClr val="bg1">
                    <a:lumMod val="75000"/>
                  </a:schemeClr>
                </a:solidFill>
                <a:latin typeface="Book Antiqua" charset="0"/>
                <a:ea typeface="Book Antiqua" charset="0"/>
                <a:cs typeface="Book Antiqua" charset="0"/>
              </a:rPr>
            </a:br>
            <a:r>
              <a:rPr lang="en-US" sz="9600" dirty="0" smtClean="0">
                <a:solidFill>
                  <a:schemeClr val="bg1">
                    <a:lumMod val="75000"/>
                  </a:schemeClr>
                </a:solidFill>
                <a:latin typeface="Book Antiqua" charset="0"/>
                <a:ea typeface="Book Antiqua" charset="0"/>
                <a:cs typeface="Book Antiqua" charset="0"/>
              </a:rPr>
              <a:t>														</a:t>
            </a:r>
            <a:r>
              <a:rPr lang="en-US" sz="9600">
                <a:solidFill>
                  <a:schemeClr val="bg1">
                    <a:lumMod val="75000"/>
                  </a:schemeClr>
                </a:solidFill>
                <a:latin typeface="Book Antiqua" charset="0"/>
                <a:ea typeface="Book Antiqua" charset="0"/>
                <a:cs typeface="Book Antiqua" charset="0"/>
              </a:rPr>
              <a:t> </a:t>
            </a:r>
            <a:r>
              <a:rPr lang="en-US" sz="9600" smtClean="0">
                <a:solidFill>
                  <a:schemeClr val="bg1">
                    <a:lumMod val="75000"/>
                  </a:schemeClr>
                </a:solidFill>
                <a:latin typeface="Book Antiqua" charset="0"/>
                <a:ea typeface="Book Antiqua" charset="0"/>
                <a:cs typeface="Book Antiqua" charset="0"/>
              </a:rPr>
              <a:t> </a:t>
            </a:r>
            <a:r>
              <a:rPr lang="en-US" sz="9600" smtClean="0">
                <a:solidFill>
                  <a:schemeClr val="bg1">
                    <a:lumMod val="75000"/>
                  </a:schemeClr>
                </a:solidFill>
                <a:latin typeface="Book Antiqua" charset="0"/>
                <a:ea typeface="Book Antiqua" charset="0"/>
                <a:cs typeface="Book Antiqua" charset="0"/>
              </a:rPr>
              <a:t>”</a:t>
            </a:r>
            <a:endParaRPr lang="en-US" sz="9600" dirty="0">
              <a:solidFill>
                <a:schemeClr val="bg1">
                  <a:lumMod val="75000"/>
                </a:schemeClr>
              </a:solidFill>
              <a:latin typeface="Book Antiqua" charset="0"/>
              <a:ea typeface="Book Antiqua" charset="0"/>
              <a:cs typeface="Book Antiqua" charset="0"/>
            </a:endParaRPr>
          </a:p>
        </p:txBody>
      </p:sp>
      <p:sp>
        <p:nvSpPr>
          <p:cNvPr id="2" name="Title 1">
            <a:extLst>
              <a:ext uri="{FF2B5EF4-FFF2-40B4-BE49-F238E27FC236}">
                <a16:creationId xmlns:a16="http://schemas.microsoft.com/office/drawing/2014/main" xmlns="" id="{CCAA7B13-C673-46D0-A0C9-D66DE26CD36A}"/>
              </a:ext>
            </a:extLst>
          </p:cNvPr>
          <p:cNvSpPr>
            <a:spLocks noGrp="1"/>
          </p:cNvSpPr>
          <p:nvPr>
            <p:ph type="title"/>
          </p:nvPr>
        </p:nvSpPr>
        <p:spPr>
          <a:xfrm>
            <a:off x="1554567" y="2564244"/>
            <a:ext cx="9520158" cy="1160207"/>
          </a:xfrm>
        </p:spPr>
        <p:txBody>
          <a:bodyPr>
            <a:normAutofit/>
          </a:bodyPr>
          <a:lstStyle/>
          <a:p>
            <a:pPr algn="ctr">
              <a:lnSpc>
                <a:spcPct val="100000"/>
              </a:lnSpc>
            </a:pPr>
            <a:r>
              <a:rPr lang="en-US" i="1" dirty="0"/>
              <a:t>I’m a Jesus follower. I’m imperfect. </a:t>
            </a:r>
            <a:endParaRPr lang="en-US" i="1" dirty="0"/>
          </a:p>
        </p:txBody>
      </p:sp>
      <p:sp>
        <p:nvSpPr>
          <p:cNvPr id="4" name="TextBox 3"/>
          <p:cNvSpPr txBox="1"/>
          <p:nvPr/>
        </p:nvSpPr>
        <p:spPr>
          <a:xfrm>
            <a:off x="5089206" y="4634275"/>
            <a:ext cx="2770668" cy="369332"/>
          </a:xfrm>
          <a:prstGeom prst="rect">
            <a:avLst/>
          </a:prstGeom>
          <a:noFill/>
        </p:spPr>
        <p:txBody>
          <a:bodyPr wrap="square" rtlCol="0">
            <a:spAutoFit/>
          </a:bodyPr>
          <a:lstStyle/>
          <a:p>
            <a:pPr algn="ctr"/>
            <a:r>
              <a:rPr lang="en-US" dirty="0" smtClean="0"/>
              <a:t>- </a:t>
            </a:r>
            <a:r>
              <a:rPr lang="en-US" dirty="0" smtClean="0"/>
              <a:t>Levi </a:t>
            </a:r>
            <a:r>
              <a:rPr lang="en-US" dirty="0" err="1" smtClean="0"/>
              <a:t>Lusko</a:t>
            </a:r>
            <a:endParaRPr lang="en-US" dirty="0"/>
          </a:p>
        </p:txBody>
      </p:sp>
    </p:spTree>
    <p:extLst>
      <p:ext uri="{BB962C8B-B14F-4D97-AF65-F5344CB8AC3E}">
        <p14:creationId xmlns:p14="http://schemas.microsoft.com/office/powerpoint/2010/main" val="1844812245"/>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3EA81C-6BE0-410A-8506-2EBBD50FB323}"/>
              </a:ext>
            </a:extLst>
          </p:cNvPr>
          <p:cNvSpPr>
            <a:spLocks noGrp="1"/>
          </p:cNvSpPr>
          <p:nvPr>
            <p:ph type="title"/>
          </p:nvPr>
        </p:nvSpPr>
        <p:spPr>
          <a:xfrm>
            <a:off x="1525071" y="886317"/>
            <a:ext cx="9520158" cy="1228112"/>
          </a:xfrm>
        </p:spPr>
        <p:txBody>
          <a:bodyPr anchor="t">
            <a:normAutofit/>
          </a:bodyPr>
          <a:lstStyle/>
          <a:p>
            <a:r>
              <a:rPr lang="en-US" i="1" dirty="0" smtClean="0"/>
              <a:t>I Declare War:</a:t>
            </a:r>
            <a:r>
              <a:rPr lang="en-US" i="1" dirty="0" smtClean="0"/>
              <a:t/>
            </a:r>
            <a:br>
              <a:rPr lang="en-US" i="1" dirty="0" smtClean="0"/>
            </a:br>
            <a:r>
              <a:rPr lang="en-US" sz="1800" i="1" dirty="0" smtClean="0"/>
              <a:t>Four </a:t>
            </a:r>
            <a:r>
              <a:rPr lang="en-US" sz="1800" i="1" dirty="0"/>
              <a:t>Keys to Winning the Battle with Yourself</a:t>
            </a:r>
          </a:p>
        </p:txBody>
      </p:sp>
      <p:pic>
        <p:nvPicPr>
          <p:cNvPr id="5" name="Content Placeholder 4">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03773" y="2472224"/>
            <a:ext cx="3603789" cy="2466593"/>
          </a:xfrm>
          <a:prstGeom prst="rect">
            <a:avLst/>
          </a:prstGeom>
          <a:ln>
            <a:noFill/>
          </a:ln>
          <a:effectLst>
            <a:outerShdw blurRad="292100" dist="139700" dir="2700000" algn="tl" rotWithShape="0">
              <a:srgbClr val="333333">
                <a:alpha val="65000"/>
              </a:srgbClr>
            </a:outerShdw>
          </a:effectLst>
        </p:spPr>
      </p:pic>
      <p:cxnSp>
        <p:nvCxnSpPr>
          <p:cNvPr id="13" name="Straight Connector 12"/>
          <p:cNvCxnSpPr/>
          <p:nvPr/>
        </p:nvCxnSpPr>
        <p:spPr>
          <a:xfrm>
            <a:off x="6426305" y="2420503"/>
            <a:ext cx="4167739"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Rectangle 3"/>
          <p:cNvSpPr/>
          <p:nvPr/>
        </p:nvSpPr>
        <p:spPr>
          <a:xfrm>
            <a:off x="4756234" y="2114429"/>
            <a:ext cx="6818912" cy="326127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955457" y="2412858"/>
            <a:ext cx="6420465" cy="2585323"/>
          </a:xfrm>
          <a:prstGeom prst="rect">
            <a:avLst/>
          </a:prstGeom>
          <a:noFill/>
        </p:spPr>
        <p:txBody>
          <a:bodyPr wrap="square" rtlCol="0">
            <a:spAutoFit/>
          </a:bodyPr>
          <a:lstStyle/>
          <a:p>
            <a:r>
              <a:rPr lang="en-US" dirty="0"/>
              <a:t>In this five-session video Bible study, Levi </a:t>
            </a:r>
            <a:r>
              <a:rPr lang="en-US" dirty="0" err="1"/>
              <a:t>Lusko</a:t>
            </a:r>
            <a:r>
              <a:rPr lang="en-US" dirty="0"/>
              <a:t> shows how you can fight this battle by declaring war on your thoughts, your words, and your actions. Levi candidly shares about his struggles with moodiness, bullying, suicidal thoughts, and night terrors to show how you–with the help of the Holy Spirit–can achieve victory. It’s time to stop being your own worst enemy. It’s time to declare war and become the person, the spouse, the parent, and the leader whom God intended you to be</a:t>
            </a:r>
            <a:r>
              <a:rPr lang="en-US" dirty="0" smtClean="0"/>
              <a:t>.</a:t>
            </a:r>
            <a:endParaRPr lang="en-US" dirty="0"/>
          </a:p>
        </p:txBody>
      </p:sp>
    </p:spTree>
    <p:extLst>
      <p:ext uri="{BB962C8B-B14F-4D97-AF65-F5344CB8AC3E}">
        <p14:creationId xmlns:p14="http://schemas.microsoft.com/office/powerpoint/2010/main" val="1610154029"/>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9942A088-2D88-4785-9563-2D991F6ADF88}"/>
              </a:ext>
            </a:extLst>
          </p:cNvPr>
          <p:cNvSpPr>
            <a:spLocks noGrp="1"/>
          </p:cNvSpPr>
          <p:nvPr>
            <p:ph type="subTitle" idx="4294967295"/>
          </p:nvPr>
        </p:nvSpPr>
        <p:spPr>
          <a:xfrm>
            <a:off x="1814509" y="2388711"/>
            <a:ext cx="8562975" cy="977900"/>
          </a:xfrm>
        </p:spPr>
        <p:txBody>
          <a:bodyPr>
            <a:normAutofit/>
          </a:bodyPr>
          <a:lstStyle/>
          <a:p>
            <a:pPr marL="0" indent="0" algn="ctr">
              <a:buNone/>
            </a:pPr>
            <a:r>
              <a:rPr lang="en-US" sz="3200" dirty="0" smtClean="0">
                <a:solidFill>
                  <a:schemeClr val="tx2"/>
                </a:solidFill>
              </a:rPr>
              <a:t>Have an idea?</a:t>
            </a:r>
            <a:endParaRPr lang="en-US" sz="3200" dirty="0">
              <a:solidFill>
                <a:schemeClr val="tx2"/>
              </a:solidFill>
            </a:endParaRPr>
          </a:p>
        </p:txBody>
      </p:sp>
      <p:pic>
        <p:nvPicPr>
          <p:cNvPr id="4" name="Picture 3">
            <a:extLst>
              <a:ext uri="{FF2B5EF4-FFF2-40B4-BE49-F238E27FC236}">
                <a16:creationId xmlns:a16="http://schemas.microsoft.com/office/drawing/2014/main" xmlns="" id="{2CAB63C0-0CAE-47D7-966A-5C918CFEC1DA}"/>
              </a:ext>
            </a:extLst>
          </p:cNvPr>
          <p:cNvPicPr>
            <a:picLocks noChangeAspect="1"/>
          </p:cNvPicPr>
          <p:nvPr/>
        </p:nvPicPr>
        <p:blipFill>
          <a:blip r:embed="rId3">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bwMode="auto">
          <a:xfrm>
            <a:off x="4219550" y="658771"/>
            <a:ext cx="3752895" cy="946772"/>
          </a:xfrm>
          <a:prstGeom prst="rect">
            <a:avLst/>
          </a:prstGeom>
        </p:spPr>
      </p:pic>
      <p:sp>
        <p:nvSpPr>
          <p:cNvPr id="5" name="Rectangle 4"/>
          <p:cNvSpPr/>
          <p:nvPr/>
        </p:nvSpPr>
        <p:spPr>
          <a:xfrm>
            <a:off x="1677276" y="3672208"/>
            <a:ext cx="8837445" cy="795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7712" y="3547270"/>
            <a:ext cx="1045144" cy="1045144"/>
          </a:xfrm>
          <a:prstGeom prst="rect">
            <a:avLst/>
          </a:prstGeom>
        </p:spPr>
      </p:pic>
      <p:sp>
        <p:nvSpPr>
          <p:cNvPr id="6" name="TextBox 5"/>
          <p:cNvSpPr txBox="1"/>
          <p:nvPr/>
        </p:nvSpPr>
        <p:spPr>
          <a:xfrm>
            <a:off x="1814509" y="3885176"/>
            <a:ext cx="6030077" cy="369332"/>
          </a:xfrm>
          <a:prstGeom prst="rect">
            <a:avLst/>
          </a:prstGeom>
          <a:noFill/>
        </p:spPr>
        <p:txBody>
          <a:bodyPr wrap="square" rtlCol="0">
            <a:spAutoFit/>
          </a:bodyPr>
          <a:lstStyle/>
          <a:p>
            <a:r>
              <a:rPr lang="en-US" b="1" dirty="0" smtClean="0">
                <a:solidFill>
                  <a:schemeClr val="bg1"/>
                </a:solidFill>
                <a:latin typeface="Avenir Book" charset="0"/>
                <a:ea typeface="Avenir Book" charset="0"/>
                <a:cs typeface="Avenir Book" charset="0"/>
              </a:rPr>
              <a:t>Share your thoughts on </a:t>
            </a:r>
            <a:r>
              <a:rPr lang="en-US" b="1" dirty="0" smtClean="0">
                <a:solidFill>
                  <a:schemeClr val="bg1"/>
                </a:solidFill>
                <a:latin typeface="Avenir Book" charset="0"/>
                <a:ea typeface="Avenir Book" charset="0"/>
                <a:cs typeface="Avenir Book" charset="0"/>
              </a:rPr>
              <a:t>the webcast </a:t>
            </a:r>
            <a:r>
              <a:rPr lang="en-US" b="1" dirty="0" smtClean="0">
                <a:solidFill>
                  <a:schemeClr val="bg1"/>
                </a:solidFill>
                <a:latin typeface="Avenir Book" charset="0"/>
                <a:ea typeface="Avenir Book" charset="0"/>
                <a:cs typeface="Avenir Book" charset="0"/>
              </a:rPr>
              <a:t>in the idea widget</a:t>
            </a:r>
            <a:endParaRPr lang="en-US" b="1" dirty="0">
              <a:solidFill>
                <a:schemeClr val="bg1"/>
              </a:solidFill>
              <a:latin typeface="Avenir Book" charset="0"/>
              <a:ea typeface="Avenir Book" charset="0"/>
              <a:cs typeface="Avenir Book" charset="0"/>
            </a:endParaRPr>
          </a:p>
        </p:txBody>
      </p:sp>
      <p:sp>
        <p:nvSpPr>
          <p:cNvPr id="9" name="Right Arrow 8"/>
          <p:cNvSpPr/>
          <p:nvPr/>
        </p:nvSpPr>
        <p:spPr>
          <a:xfrm>
            <a:off x="7632834" y="3781447"/>
            <a:ext cx="1020277" cy="5053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9624971"/>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extBox 4"/>
          <p:cNvSpPr txBox="1"/>
          <p:nvPr/>
        </p:nvSpPr>
        <p:spPr>
          <a:xfrm>
            <a:off x="2337496" y="2323012"/>
            <a:ext cx="10550013" cy="3046988"/>
          </a:xfrm>
          <a:prstGeom prst="rect">
            <a:avLst/>
          </a:prstGeom>
          <a:noFill/>
        </p:spPr>
        <p:txBody>
          <a:bodyPr wrap="square" rtlCol="0">
            <a:spAutoFit/>
          </a:bodyPr>
          <a:lstStyle/>
          <a:p>
            <a:r>
              <a:rPr lang="en-US" sz="9600" dirty="0" smtClean="0">
                <a:solidFill>
                  <a:schemeClr val="bg1">
                    <a:lumMod val="75000"/>
                  </a:schemeClr>
                </a:solidFill>
                <a:latin typeface="Book Antiqua" charset="0"/>
                <a:ea typeface="Book Antiqua" charset="0"/>
                <a:cs typeface="Book Antiqua" charset="0"/>
              </a:rPr>
              <a:t>“ </a:t>
            </a:r>
            <a:br>
              <a:rPr lang="en-US" sz="9600" dirty="0" smtClean="0">
                <a:solidFill>
                  <a:schemeClr val="bg1">
                    <a:lumMod val="75000"/>
                  </a:schemeClr>
                </a:solidFill>
                <a:latin typeface="Book Antiqua" charset="0"/>
                <a:ea typeface="Book Antiqua" charset="0"/>
                <a:cs typeface="Book Antiqua" charset="0"/>
              </a:rPr>
            </a:br>
            <a:r>
              <a:rPr lang="en-US" sz="9600" dirty="0" smtClean="0">
                <a:solidFill>
                  <a:schemeClr val="bg1">
                    <a:lumMod val="75000"/>
                  </a:schemeClr>
                </a:solidFill>
                <a:latin typeface="Book Antiqua" charset="0"/>
                <a:ea typeface="Book Antiqua" charset="0"/>
                <a:cs typeface="Book Antiqua" charset="0"/>
              </a:rPr>
              <a:t>														</a:t>
            </a:r>
            <a:r>
              <a:rPr lang="en-US" sz="9600">
                <a:solidFill>
                  <a:schemeClr val="bg1">
                    <a:lumMod val="75000"/>
                  </a:schemeClr>
                </a:solidFill>
                <a:latin typeface="Book Antiqua" charset="0"/>
                <a:ea typeface="Book Antiqua" charset="0"/>
                <a:cs typeface="Book Antiqua" charset="0"/>
              </a:rPr>
              <a:t> </a:t>
            </a:r>
            <a:r>
              <a:rPr lang="en-US" sz="9600" smtClean="0">
                <a:solidFill>
                  <a:schemeClr val="bg1">
                    <a:lumMod val="75000"/>
                  </a:schemeClr>
                </a:solidFill>
                <a:latin typeface="Book Antiqua" charset="0"/>
                <a:ea typeface="Book Antiqua" charset="0"/>
                <a:cs typeface="Book Antiqua" charset="0"/>
              </a:rPr>
              <a:t> </a:t>
            </a:r>
            <a:r>
              <a:rPr lang="en-US" sz="9600" smtClean="0">
                <a:solidFill>
                  <a:schemeClr val="bg1">
                    <a:lumMod val="75000"/>
                  </a:schemeClr>
                </a:solidFill>
                <a:latin typeface="Book Antiqua" charset="0"/>
                <a:ea typeface="Book Antiqua" charset="0"/>
                <a:cs typeface="Book Antiqua" charset="0"/>
              </a:rPr>
              <a:t>”</a:t>
            </a:r>
            <a:endParaRPr lang="en-US" sz="9600" dirty="0">
              <a:solidFill>
                <a:schemeClr val="bg1">
                  <a:lumMod val="75000"/>
                </a:schemeClr>
              </a:solidFill>
              <a:latin typeface="Book Antiqua" charset="0"/>
              <a:ea typeface="Book Antiqua" charset="0"/>
              <a:cs typeface="Book Antiqua" charset="0"/>
            </a:endParaRPr>
          </a:p>
        </p:txBody>
      </p:sp>
      <p:sp>
        <p:nvSpPr>
          <p:cNvPr id="2" name="Title 1">
            <a:extLst>
              <a:ext uri="{FF2B5EF4-FFF2-40B4-BE49-F238E27FC236}">
                <a16:creationId xmlns:a16="http://schemas.microsoft.com/office/drawing/2014/main" xmlns="" id="{CCAA7B13-C673-46D0-A0C9-D66DE26CD36A}"/>
              </a:ext>
            </a:extLst>
          </p:cNvPr>
          <p:cNvSpPr>
            <a:spLocks noGrp="1"/>
          </p:cNvSpPr>
          <p:nvPr>
            <p:ph type="title"/>
          </p:nvPr>
        </p:nvSpPr>
        <p:spPr>
          <a:xfrm>
            <a:off x="1554567" y="2780554"/>
            <a:ext cx="9520158" cy="1160207"/>
          </a:xfrm>
        </p:spPr>
        <p:txBody>
          <a:bodyPr>
            <a:normAutofit/>
          </a:bodyPr>
          <a:lstStyle/>
          <a:p>
            <a:pPr algn="ctr">
              <a:lnSpc>
                <a:spcPct val="100000"/>
              </a:lnSpc>
            </a:pPr>
            <a:r>
              <a:rPr lang="en-US" i="1" dirty="0" smtClean="0"/>
              <a:t>We’re people </a:t>
            </a:r>
            <a:r>
              <a:rPr lang="en-US" i="1" dirty="0"/>
              <a:t>and we’re </a:t>
            </a:r>
            <a:r>
              <a:rPr lang="en-US" i="1" dirty="0" smtClean="0"/>
              <a:t>going to struggle,</a:t>
            </a:r>
            <a:br>
              <a:rPr lang="en-US" i="1" dirty="0" smtClean="0"/>
            </a:br>
            <a:r>
              <a:rPr lang="en-US" i="1" dirty="0" smtClean="0"/>
              <a:t>but its </a:t>
            </a:r>
            <a:r>
              <a:rPr lang="en-US" i="1" dirty="0"/>
              <a:t>opportunities to trust Jesus. </a:t>
            </a:r>
            <a:endParaRPr lang="en-US" i="1" dirty="0"/>
          </a:p>
        </p:txBody>
      </p:sp>
      <p:sp>
        <p:nvSpPr>
          <p:cNvPr id="4" name="TextBox 3"/>
          <p:cNvSpPr txBox="1"/>
          <p:nvPr/>
        </p:nvSpPr>
        <p:spPr>
          <a:xfrm>
            <a:off x="5089206" y="4634275"/>
            <a:ext cx="2770668" cy="369332"/>
          </a:xfrm>
          <a:prstGeom prst="rect">
            <a:avLst/>
          </a:prstGeom>
          <a:noFill/>
        </p:spPr>
        <p:txBody>
          <a:bodyPr wrap="square" rtlCol="0">
            <a:spAutoFit/>
          </a:bodyPr>
          <a:lstStyle/>
          <a:p>
            <a:pPr algn="ctr"/>
            <a:r>
              <a:rPr lang="en-US" dirty="0" smtClean="0"/>
              <a:t>- </a:t>
            </a:r>
            <a:r>
              <a:rPr lang="en-US" dirty="0" smtClean="0"/>
              <a:t>Jennie</a:t>
            </a:r>
            <a:r>
              <a:rPr lang="en-US" dirty="0" smtClean="0"/>
              <a:t> </a:t>
            </a:r>
            <a:r>
              <a:rPr lang="en-US" dirty="0" err="1" smtClean="0"/>
              <a:t>Lusko</a:t>
            </a:r>
            <a:endParaRPr lang="en-US" dirty="0"/>
          </a:p>
        </p:txBody>
      </p:sp>
    </p:spTree>
    <p:extLst>
      <p:ext uri="{BB962C8B-B14F-4D97-AF65-F5344CB8AC3E}">
        <p14:creationId xmlns:p14="http://schemas.microsoft.com/office/powerpoint/2010/main" val="36495145"/>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extBox 4"/>
          <p:cNvSpPr txBox="1"/>
          <p:nvPr/>
        </p:nvSpPr>
        <p:spPr>
          <a:xfrm>
            <a:off x="1199533" y="2313179"/>
            <a:ext cx="10550013" cy="3046988"/>
          </a:xfrm>
          <a:prstGeom prst="rect">
            <a:avLst/>
          </a:prstGeom>
          <a:noFill/>
        </p:spPr>
        <p:txBody>
          <a:bodyPr wrap="square" rtlCol="0">
            <a:spAutoFit/>
          </a:bodyPr>
          <a:lstStyle/>
          <a:p>
            <a:r>
              <a:rPr lang="en-US" sz="9600" dirty="0" smtClean="0">
                <a:solidFill>
                  <a:schemeClr val="bg1">
                    <a:lumMod val="75000"/>
                  </a:schemeClr>
                </a:solidFill>
                <a:latin typeface="Book Antiqua" charset="0"/>
                <a:ea typeface="Book Antiqua" charset="0"/>
                <a:cs typeface="Book Antiqua" charset="0"/>
              </a:rPr>
              <a:t>“ </a:t>
            </a:r>
            <a:br>
              <a:rPr lang="en-US" sz="9600" dirty="0" smtClean="0">
                <a:solidFill>
                  <a:schemeClr val="bg1">
                    <a:lumMod val="75000"/>
                  </a:schemeClr>
                </a:solidFill>
                <a:latin typeface="Book Antiqua" charset="0"/>
                <a:ea typeface="Book Antiqua" charset="0"/>
                <a:cs typeface="Book Antiqua" charset="0"/>
              </a:rPr>
            </a:br>
            <a:r>
              <a:rPr lang="en-US" sz="9600" dirty="0" smtClean="0">
                <a:solidFill>
                  <a:schemeClr val="bg1">
                    <a:lumMod val="75000"/>
                  </a:schemeClr>
                </a:solidFill>
                <a:latin typeface="Book Antiqua" charset="0"/>
                <a:ea typeface="Book Antiqua" charset="0"/>
                <a:cs typeface="Book Antiqua" charset="0"/>
              </a:rPr>
              <a:t>														</a:t>
            </a:r>
            <a:r>
              <a:rPr lang="en-US" sz="9600" dirty="0">
                <a:solidFill>
                  <a:schemeClr val="bg1">
                    <a:lumMod val="75000"/>
                  </a:schemeClr>
                </a:solidFill>
                <a:latin typeface="Book Antiqua" charset="0"/>
                <a:ea typeface="Book Antiqua" charset="0"/>
                <a:cs typeface="Book Antiqua" charset="0"/>
              </a:rPr>
              <a:t> </a:t>
            </a:r>
            <a:r>
              <a:rPr lang="en-US" sz="9600" dirty="0" smtClean="0">
                <a:solidFill>
                  <a:schemeClr val="bg1">
                    <a:lumMod val="75000"/>
                  </a:schemeClr>
                </a:solidFill>
                <a:latin typeface="Book Antiqua" charset="0"/>
                <a:ea typeface="Book Antiqua" charset="0"/>
                <a:cs typeface="Book Antiqua" charset="0"/>
              </a:rPr>
              <a:t> </a:t>
            </a:r>
            <a:r>
              <a:rPr lang="en-US" sz="9600" dirty="0" smtClean="0">
                <a:solidFill>
                  <a:schemeClr val="bg1">
                    <a:lumMod val="75000"/>
                  </a:schemeClr>
                </a:solidFill>
                <a:latin typeface="Book Antiqua" charset="0"/>
                <a:ea typeface="Book Antiqua" charset="0"/>
                <a:cs typeface="Book Antiqua" charset="0"/>
              </a:rPr>
              <a:t>       ”</a:t>
            </a:r>
            <a:endParaRPr lang="en-US" sz="9600" dirty="0">
              <a:solidFill>
                <a:schemeClr val="bg1">
                  <a:lumMod val="75000"/>
                </a:schemeClr>
              </a:solidFill>
              <a:latin typeface="Book Antiqua" charset="0"/>
              <a:ea typeface="Book Antiqua" charset="0"/>
              <a:cs typeface="Book Antiqua" charset="0"/>
            </a:endParaRPr>
          </a:p>
        </p:txBody>
      </p:sp>
      <p:sp>
        <p:nvSpPr>
          <p:cNvPr id="2" name="Title 1">
            <a:extLst>
              <a:ext uri="{FF2B5EF4-FFF2-40B4-BE49-F238E27FC236}">
                <a16:creationId xmlns:a16="http://schemas.microsoft.com/office/drawing/2014/main" xmlns="" id="{CCAA7B13-C673-46D0-A0C9-D66DE26CD36A}"/>
              </a:ext>
            </a:extLst>
          </p:cNvPr>
          <p:cNvSpPr>
            <a:spLocks noGrp="1"/>
          </p:cNvSpPr>
          <p:nvPr>
            <p:ph type="title"/>
          </p:nvPr>
        </p:nvSpPr>
        <p:spPr>
          <a:xfrm>
            <a:off x="1554567" y="2780554"/>
            <a:ext cx="9520158" cy="1160207"/>
          </a:xfrm>
        </p:spPr>
        <p:txBody>
          <a:bodyPr>
            <a:normAutofit/>
          </a:bodyPr>
          <a:lstStyle/>
          <a:p>
            <a:pPr algn="ctr">
              <a:lnSpc>
                <a:spcPct val="100000"/>
              </a:lnSpc>
            </a:pPr>
            <a:r>
              <a:rPr lang="en-US" i="1" dirty="0"/>
              <a:t>At a certain point your progress stalls unless you’re willing to make drastic effort. </a:t>
            </a:r>
            <a:endParaRPr lang="en-US" i="1" dirty="0"/>
          </a:p>
        </p:txBody>
      </p:sp>
      <p:sp>
        <p:nvSpPr>
          <p:cNvPr id="4" name="TextBox 3"/>
          <p:cNvSpPr txBox="1"/>
          <p:nvPr/>
        </p:nvSpPr>
        <p:spPr>
          <a:xfrm>
            <a:off x="5089206" y="4634275"/>
            <a:ext cx="2770668" cy="369332"/>
          </a:xfrm>
          <a:prstGeom prst="rect">
            <a:avLst/>
          </a:prstGeom>
          <a:noFill/>
        </p:spPr>
        <p:txBody>
          <a:bodyPr wrap="square" rtlCol="0">
            <a:spAutoFit/>
          </a:bodyPr>
          <a:lstStyle/>
          <a:p>
            <a:pPr algn="ctr"/>
            <a:r>
              <a:rPr lang="en-US" dirty="0" smtClean="0"/>
              <a:t>- </a:t>
            </a:r>
            <a:r>
              <a:rPr lang="en-US" dirty="0" smtClean="0"/>
              <a:t>Levi</a:t>
            </a:r>
            <a:r>
              <a:rPr lang="en-US" dirty="0" smtClean="0"/>
              <a:t> </a:t>
            </a:r>
            <a:r>
              <a:rPr lang="en-US" dirty="0" err="1" smtClean="0"/>
              <a:t>Lusko</a:t>
            </a:r>
            <a:endParaRPr lang="en-US" dirty="0"/>
          </a:p>
        </p:txBody>
      </p:sp>
    </p:spTree>
    <p:extLst>
      <p:ext uri="{BB962C8B-B14F-4D97-AF65-F5344CB8AC3E}">
        <p14:creationId xmlns:p14="http://schemas.microsoft.com/office/powerpoint/2010/main" val="1083761243"/>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extBox 4"/>
          <p:cNvSpPr txBox="1"/>
          <p:nvPr/>
        </p:nvSpPr>
        <p:spPr>
          <a:xfrm>
            <a:off x="1917287" y="2096869"/>
            <a:ext cx="10550013" cy="3046988"/>
          </a:xfrm>
          <a:prstGeom prst="rect">
            <a:avLst/>
          </a:prstGeom>
          <a:noFill/>
        </p:spPr>
        <p:txBody>
          <a:bodyPr wrap="square" rtlCol="0">
            <a:spAutoFit/>
          </a:bodyPr>
          <a:lstStyle/>
          <a:p>
            <a:r>
              <a:rPr lang="en-US" sz="9600" dirty="0" smtClean="0">
                <a:solidFill>
                  <a:schemeClr val="bg1">
                    <a:lumMod val="75000"/>
                  </a:schemeClr>
                </a:solidFill>
                <a:latin typeface="Book Antiqua" charset="0"/>
                <a:ea typeface="Book Antiqua" charset="0"/>
                <a:cs typeface="Book Antiqua" charset="0"/>
              </a:rPr>
              <a:t>“ </a:t>
            </a:r>
            <a:br>
              <a:rPr lang="en-US" sz="9600" dirty="0" smtClean="0">
                <a:solidFill>
                  <a:schemeClr val="bg1">
                    <a:lumMod val="75000"/>
                  </a:schemeClr>
                </a:solidFill>
                <a:latin typeface="Book Antiqua" charset="0"/>
                <a:ea typeface="Book Antiqua" charset="0"/>
                <a:cs typeface="Book Antiqua" charset="0"/>
              </a:rPr>
            </a:br>
            <a:r>
              <a:rPr lang="en-US" sz="9600" dirty="0" smtClean="0">
                <a:solidFill>
                  <a:schemeClr val="bg1">
                    <a:lumMod val="75000"/>
                  </a:schemeClr>
                </a:solidFill>
                <a:latin typeface="Book Antiqua" charset="0"/>
                <a:ea typeface="Book Antiqua" charset="0"/>
                <a:cs typeface="Book Antiqua" charset="0"/>
              </a:rPr>
              <a:t>														</a:t>
            </a:r>
            <a:r>
              <a:rPr lang="en-US" sz="9600">
                <a:solidFill>
                  <a:schemeClr val="bg1">
                    <a:lumMod val="75000"/>
                  </a:schemeClr>
                </a:solidFill>
                <a:latin typeface="Book Antiqua" charset="0"/>
                <a:ea typeface="Book Antiqua" charset="0"/>
                <a:cs typeface="Book Antiqua" charset="0"/>
              </a:rPr>
              <a:t> </a:t>
            </a:r>
            <a:r>
              <a:rPr lang="en-US" sz="9600" smtClean="0">
                <a:solidFill>
                  <a:schemeClr val="bg1">
                    <a:lumMod val="75000"/>
                  </a:schemeClr>
                </a:solidFill>
                <a:latin typeface="Book Antiqua" charset="0"/>
                <a:ea typeface="Book Antiqua" charset="0"/>
                <a:cs typeface="Book Antiqua" charset="0"/>
              </a:rPr>
              <a:t> </a:t>
            </a:r>
            <a:r>
              <a:rPr lang="en-US" sz="9600" smtClean="0">
                <a:solidFill>
                  <a:schemeClr val="bg1">
                    <a:lumMod val="75000"/>
                  </a:schemeClr>
                </a:solidFill>
                <a:latin typeface="Book Antiqua" charset="0"/>
                <a:ea typeface="Book Antiqua" charset="0"/>
                <a:cs typeface="Book Antiqua" charset="0"/>
              </a:rPr>
              <a:t>    ”</a:t>
            </a:r>
            <a:endParaRPr lang="en-US" sz="9600" dirty="0">
              <a:solidFill>
                <a:schemeClr val="bg1">
                  <a:lumMod val="75000"/>
                </a:schemeClr>
              </a:solidFill>
              <a:latin typeface="Book Antiqua" charset="0"/>
              <a:ea typeface="Book Antiqua" charset="0"/>
              <a:cs typeface="Book Antiqua" charset="0"/>
            </a:endParaRPr>
          </a:p>
        </p:txBody>
      </p:sp>
      <p:sp>
        <p:nvSpPr>
          <p:cNvPr id="2" name="Title 1">
            <a:extLst>
              <a:ext uri="{FF2B5EF4-FFF2-40B4-BE49-F238E27FC236}">
                <a16:creationId xmlns:a16="http://schemas.microsoft.com/office/drawing/2014/main" xmlns="" id="{CCAA7B13-C673-46D0-A0C9-D66DE26CD36A}"/>
              </a:ext>
            </a:extLst>
          </p:cNvPr>
          <p:cNvSpPr>
            <a:spLocks noGrp="1"/>
          </p:cNvSpPr>
          <p:nvPr>
            <p:ph type="title"/>
          </p:nvPr>
        </p:nvSpPr>
        <p:spPr>
          <a:xfrm>
            <a:off x="1485741" y="2566219"/>
            <a:ext cx="9520158" cy="1433535"/>
          </a:xfrm>
        </p:spPr>
        <p:txBody>
          <a:bodyPr>
            <a:normAutofit fontScale="90000"/>
          </a:bodyPr>
          <a:lstStyle/>
          <a:p>
            <a:pPr algn="ctr">
              <a:lnSpc>
                <a:spcPct val="100000"/>
              </a:lnSpc>
            </a:pPr>
            <a:r>
              <a:rPr lang="en-US" i="1" dirty="0"/>
              <a:t>Everyone of us should have that </a:t>
            </a:r>
            <a:r>
              <a:rPr lang="en-US" i="1" dirty="0" smtClean="0"/>
              <a:t>desire.</a:t>
            </a:r>
            <a:br>
              <a:rPr lang="en-US" i="1" dirty="0" smtClean="0"/>
            </a:br>
            <a:r>
              <a:rPr lang="en-US" i="1" dirty="0" smtClean="0"/>
              <a:t>In </a:t>
            </a:r>
            <a:r>
              <a:rPr lang="en-US" i="1" dirty="0"/>
              <a:t>our leadership. In our relationships. </a:t>
            </a:r>
            <a:r>
              <a:rPr lang="en-US" i="1" dirty="0" smtClean="0"/>
              <a:t/>
            </a:r>
            <a:br>
              <a:rPr lang="en-US" i="1" dirty="0" smtClean="0"/>
            </a:br>
            <a:r>
              <a:rPr lang="en-US" i="1" dirty="0" smtClean="0"/>
              <a:t>In </a:t>
            </a:r>
            <a:r>
              <a:rPr lang="en-US" i="1" dirty="0"/>
              <a:t>our self-management…to win that war within. </a:t>
            </a:r>
            <a:endParaRPr lang="en-US" i="1" dirty="0"/>
          </a:p>
        </p:txBody>
      </p:sp>
      <p:sp>
        <p:nvSpPr>
          <p:cNvPr id="4" name="TextBox 3"/>
          <p:cNvSpPr txBox="1"/>
          <p:nvPr/>
        </p:nvSpPr>
        <p:spPr>
          <a:xfrm>
            <a:off x="5089206" y="4634275"/>
            <a:ext cx="2770668" cy="369332"/>
          </a:xfrm>
          <a:prstGeom prst="rect">
            <a:avLst/>
          </a:prstGeom>
          <a:noFill/>
        </p:spPr>
        <p:txBody>
          <a:bodyPr wrap="square" rtlCol="0">
            <a:spAutoFit/>
          </a:bodyPr>
          <a:lstStyle/>
          <a:p>
            <a:pPr algn="ctr"/>
            <a:r>
              <a:rPr lang="en-US" dirty="0" smtClean="0"/>
              <a:t>- </a:t>
            </a:r>
            <a:r>
              <a:rPr lang="en-US" dirty="0" smtClean="0"/>
              <a:t>Levi</a:t>
            </a:r>
            <a:r>
              <a:rPr lang="en-US" dirty="0" smtClean="0"/>
              <a:t> </a:t>
            </a:r>
            <a:r>
              <a:rPr lang="en-US" dirty="0" err="1" smtClean="0"/>
              <a:t>Lusko</a:t>
            </a:r>
            <a:endParaRPr lang="en-US" dirty="0"/>
          </a:p>
        </p:txBody>
      </p:sp>
    </p:spTree>
    <p:extLst>
      <p:ext uri="{BB962C8B-B14F-4D97-AF65-F5344CB8AC3E}">
        <p14:creationId xmlns:p14="http://schemas.microsoft.com/office/powerpoint/2010/main" val="92376073"/>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extBox 4"/>
          <p:cNvSpPr txBox="1"/>
          <p:nvPr/>
        </p:nvSpPr>
        <p:spPr>
          <a:xfrm>
            <a:off x="806242" y="2254186"/>
            <a:ext cx="10550013" cy="3046988"/>
          </a:xfrm>
          <a:prstGeom prst="rect">
            <a:avLst/>
          </a:prstGeom>
          <a:noFill/>
        </p:spPr>
        <p:txBody>
          <a:bodyPr wrap="square" rtlCol="0">
            <a:spAutoFit/>
          </a:bodyPr>
          <a:lstStyle/>
          <a:p>
            <a:r>
              <a:rPr lang="en-US" sz="9600" dirty="0" smtClean="0">
                <a:solidFill>
                  <a:schemeClr val="bg1">
                    <a:lumMod val="75000"/>
                  </a:schemeClr>
                </a:solidFill>
                <a:latin typeface="Book Antiqua" charset="0"/>
                <a:ea typeface="Book Antiqua" charset="0"/>
                <a:cs typeface="Book Antiqua" charset="0"/>
              </a:rPr>
              <a:t>“ </a:t>
            </a:r>
            <a:br>
              <a:rPr lang="en-US" sz="9600" dirty="0" smtClean="0">
                <a:solidFill>
                  <a:schemeClr val="bg1">
                    <a:lumMod val="75000"/>
                  </a:schemeClr>
                </a:solidFill>
                <a:latin typeface="Book Antiqua" charset="0"/>
                <a:ea typeface="Book Antiqua" charset="0"/>
                <a:cs typeface="Book Antiqua" charset="0"/>
              </a:rPr>
            </a:br>
            <a:r>
              <a:rPr lang="en-US" sz="9600" dirty="0" smtClean="0">
                <a:solidFill>
                  <a:schemeClr val="bg1">
                    <a:lumMod val="75000"/>
                  </a:schemeClr>
                </a:solidFill>
                <a:latin typeface="Book Antiqua" charset="0"/>
                <a:ea typeface="Book Antiqua" charset="0"/>
                <a:cs typeface="Book Antiqua" charset="0"/>
              </a:rPr>
              <a:t>														</a:t>
            </a:r>
            <a:r>
              <a:rPr lang="en-US" sz="9600" dirty="0">
                <a:solidFill>
                  <a:schemeClr val="bg1">
                    <a:lumMod val="75000"/>
                  </a:schemeClr>
                </a:solidFill>
                <a:latin typeface="Book Antiqua" charset="0"/>
                <a:ea typeface="Book Antiqua" charset="0"/>
                <a:cs typeface="Book Antiqua" charset="0"/>
              </a:rPr>
              <a:t> </a:t>
            </a:r>
            <a:r>
              <a:rPr lang="en-US" sz="9600" dirty="0" smtClean="0">
                <a:solidFill>
                  <a:schemeClr val="bg1">
                    <a:lumMod val="75000"/>
                  </a:schemeClr>
                </a:solidFill>
                <a:latin typeface="Book Antiqua" charset="0"/>
                <a:ea typeface="Book Antiqua" charset="0"/>
                <a:cs typeface="Book Antiqua" charset="0"/>
              </a:rPr>
              <a:t> </a:t>
            </a:r>
            <a:r>
              <a:rPr lang="en-US" sz="9600" dirty="0" smtClean="0">
                <a:solidFill>
                  <a:schemeClr val="bg1">
                    <a:lumMod val="75000"/>
                  </a:schemeClr>
                </a:solidFill>
                <a:latin typeface="Book Antiqua" charset="0"/>
                <a:ea typeface="Book Antiqua" charset="0"/>
                <a:cs typeface="Book Antiqua" charset="0"/>
              </a:rPr>
              <a:t>         ”</a:t>
            </a:r>
            <a:endParaRPr lang="en-US" sz="9600" dirty="0">
              <a:solidFill>
                <a:schemeClr val="bg1">
                  <a:lumMod val="75000"/>
                </a:schemeClr>
              </a:solidFill>
              <a:latin typeface="Book Antiqua" charset="0"/>
              <a:ea typeface="Book Antiqua" charset="0"/>
              <a:cs typeface="Book Antiqua" charset="0"/>
            </a:endParaRPr>
          </a:p>
        </p:txBody>
      </p:sp>
      <p:sp>
        <p:nvSpPr>
          <p:cNvPr id="2" name="Title 1">
            <a:extLst>
              <a:ext uri="{FF2B5EF4-FFF2-40B4-BE49-F238E27FC236}">
                <a16:creationId xmlns:a16="http://schemas.microsoft.com/office/drawing/2014/main" xmlns="" id="{CCAA7B13-C673-46D0-A0C9-D66DE26CD36A}"/>
              </a:ext>
            </a:extLst>
          </p:cNvPr>
          <p:cNvSpPr>
            <a:spLocks noGrp="1"/>
          </p:cNvSpPr>
          <p:nvPr>
            <p:ph type="title"/>
          </p:nvPr>
        </p:nvSpPr>
        <p:spPr>
          <a:xfrm>
            <a:off x="1485741" y="2566219"/>
            <a:ext cx="9520158" cy="1433535"/>
          </a:xfrm>
        </p:spPr>
        <p:txBody>
          <a:bodyPr>
            <a:normAutofit/>
          </a:bodyPr>
          <a:lstStyle/>
          <a:p>
            <a:pPr algn="ctr">
              <a:lnSpc>
                <a:spcPct val="100000"/>
              </a:lnSpc>
            </a:pPr>
            <a:r>
              <a:rPr lang="en-US" i="1" dirty="0"/>
              <a:t>We have our external growth, but that can’t be sustained if there is not internal growth. </a:t>
            </a:r>
            <a:endParaRPr lang="en-US" i="1" dirty="0"/>
          </a:p>
        </p:txBody>
      </p:sp>
      <p:sp>
        <p:nvSpPr>
          <p:cNvPr id="4" name="TextBox 3"/>
          <p:cNvSpPr txBox="1"/>
          <p:nvPr/>
        </p:nvSpPr>
        <p:spPr>
          <a:xfrm>
            <a:off x="5089206" y="4634275"/>
            <a:ext cx="2770668" cy="369332"/>
          </a:xfrm>
          <a:prstGeom prst="rect">
            <a:avLst/>
          </a:prstGeom>
          <a:noFill/>
        </p:spPr>
        <p:txBody>
          <a:bodyPr wrap="square" rtlCol="0">
            <a:spAutoFit/>
          </a:bodyPr>
          <a:lstStyle/>
          <a:p>
            <a:pPr algn="ctr"/>
            <a:r>
              <a:rPr lang="en-US" dirty="0" smtClean="0"/>
              <a:t>- </a:t>
            </a:r>
            <a:r>
              <a:rPr lang="en-US" dirty="0" smtClean="0"/>
              <a:t>Levi</a:t>
            </a:r>
            <a:r>
              <a:rPr lang="en-US" dirty="0" smtClean="0"/>
              <a:t> </a:t>
            </a:r>
            <a:r>
              <a:rPr lang="en-US" dirty="0" err="1" smtClean="0"/>
              <a:t>Lusko</a:t>
            </a:r>
            <a:endParaRPr lang="en-US" dirty="0"/>
          </a:p>
        </p:txBody>
      </p:sp>
    </p:spTree>
    <p:extLst>
      <p:ext uri="{BB962C8B-B14F-4D97-AF65-F5344CB8AC3E}">
        <p14:creationId xmlns:p14="http://schemas.microsoft.com/office/powerpoint/2010/main" val="961649502"/>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extBox 4"/>
          <p:cNvSpPr txBox="1"/>
          <p:nvPr/>
        </p:nvSpPr>
        <p:spPr>
          <a:xfrm>
            <a:off x="806242" y="2254186"/>
            <a:ext cx="10550013" cy="3046988"/>
          </a:xfrm>
          <a:prstGeom prst="rect">
            <a:avLst/>
          </a:prstGeom>
          <a:noFill/>
        </p:spPr>
        <p:txBody>
          <a:bodyPr wrap="square" rtlCol="0">
            <a:spAutoFit/>
          </a:bodyPr>
          <a:lstStyle/>
          <a:p>
            <a:r>
              <a:rPr lang="en-US" sz="9600" dirty="0" smtClean="0">
                <a:solidFill>
                  <a:schemeClr val="bg1">
                    <a:lumMod val="75000"/>
                  </a:schemeClr>
                </a:solidFill>
                <a:latin typeface="Book Antiqua" charset="0"/>
                <a:ea typeface="Book Antiqua" charset="0"/>
                <a:cs typeface="Book Antiqua" charset="0"/>
              </a:rPr>
              <a:t>“ </a:t>
            </a:r>
            <a:br>
              <a:rPr lang="en-US" sz="9600" dirty="0" smtClean="0">
                <a:solidFill>
                  <a:schemeClr val="bg1">
                    <a:lumMod val="75000"/>
                  </a:schemeClr>
                </a:solidFill>
                <a:latin typeface="Book Antiqua" charset="0"/>
                <a:ea typeface="Book Antiqua" charset="0"/>
                <a:cs typeface="Book Antiqua" charset="0"/>
              </a:rPr>
            </a:br>
            <a:r>
              <a:rPr lang="en-US" sz="9600" dirty="0" smtClean="0">
                <a:solidFill>
                  <a:schemeClr val="bg1">
                    <a:lumMod val="75000"/>
                  </a:schemeClr>
                </a:solidFill>
                <a:latin typeface="Book Antiqua" charset="0"/>
                <a:ea typeface="Book Antiqua" charset="0"/>
                <a:cs typeface="Book Antiqua" charset="0"/>
              </a:rPr>
              <a:t>														</a:t>
            </a:r>
            <a:r>
              <a:rPr lang="en-US" sz="9600" dirty="0">
                <a:solidFill>
                  <a:schemeClr val="bg1">
                    <a:lumMod val="75000"/>
                  </a:schemeClr>
                </a:solidFill>
                <a:latin typeface="Book Antiqua" charset="0"/>
                <a:ea typeface="Book Antiqua" charset="0"/>
                <a:cs typeface="Book Antiqua" charset="0"/>
              </a:rPr>
              <a:t> </a:t>
            </a:r>
            <a:r>
              <a:rPr lang="en-US" sz="9600" dirty="0" smtClean="0">
                <a:solidFill>
                  <a:schemeClr val="bg1">
                    <a:lumMod val="75000"/>
                  </a:schemeClr>
                </a:solidFill>
                <a:latin typeface="Book Antiqua" charset="0"/>
                <a:ea typeface="Book Antiqua" charset="0"/>
                <a:cs typeface="Book Antiqua" charset="0"/>
              </a:rPr>
              <a:t> </a:t>
            </a:r>
            <a:r>
              <a:rPr lang="en-US" sz="9600" dirty="0" smtClean="0">
                <a:solidFill>
                  <a:schemeClr val="bg1">
                    <a:lumMod val="75000"/>
                  </a:schemeClr>
                </a:solidFill>
                <a:latin typeface="Book Antiqua" charset="0"/>
                <a:ea typeface="Book Antiqua" charset="0"/>
                <a:cs typeface="Book Antiqua" charset="0"/>
              </a:rPr>
              <a:t>         ”</a:t>
            </a:r>
            <a:endParaRPr lang="en-US" sz="9600" dirty="0">
              <a:solidFill>
                <a:schemeClr val="bg1">
                  <a:lumMod val="75000"/>
                </a:schemeClr>
              </a:solidFill>
              <a:latin typeface="Book Antiqua" charset="0"/>
              <a:ea typeface="Book Antiqua" charset="0"/>
              <a:cs typeface="Book Antiqua" charset="0"/>
            </a:endParaRPr>
          </a:p>
        </p:txBody>
      </p:sp>
      <p:sp>
        <p:nvSpPr>
          <p:cNvPr id="2" name="Title 1">
            <a:extLst>
              <a:ext uri="{FF2B5EF4-FFF2-40B4-BE49-F238E27FC236}">
                <a16:creationId xmlns:a16="http://schemas.microsoft.com/office/drawing/2014/main" xmlns="" id="{CCAA7B13-C673-46D0-A0C9-D66DE26CD36A}"/>
              </a:ext>
            </a:extLst>
          </p:cNvPr>
          <p:cNvSpPr>
            <a:spLocks noGrp="1"/>
          </p:cNvSpPr>
          <p:nvPr>
            <p:ph type="title"/>
          </p:nvPr>
        </p:nvSpPr>
        <p:spPr>
          <a:xfrm>
            <a:off x="1485741" y="2566219"/>
            <a:ext cx="9520158" cy="1533833"/>
          </a:xfrm>
        </p:spPr>
        <p:txBody>
          <a:bodyPr>
            <a:normAutofit fontScale="90000"/>
          </a:bodyPr>
          <a:lstStyle/>
          <a:p>
            <a:pPr algn="ctr">
              <a:lnSpc>
                <a:spcPct val="100000"/>
              </a:lnSpc>
            </a:pPr>
            <a:r>
              <a:rPr lang="en-US" i="1"/>
              <a:t>“Hey God, I want you to do a great work through me, but I don’t want you to bless me externally beyond my capacity to maintain my love for you.” </a:t>
            </a:r>
            <a:endParaRPr lang="en-US" i="1" dirty="0"/>
          </a:p>
        </p:txBody>
      </p:sp>
      <p:sp>
        <p:nvSpPr>
          <p:cNvPr id="4" name="TextBox 3"/>
          <p:cNvSpPr txBox="1"/>
          <p:nvPr/>
        </p:nvSpPr>
        <p:spPr>
          <a:xfrm>
            <a:off x="5089206" y="4634275"/>
            <a:ext cx="2770668" cy="369332"/>
          </a:xfrm>
          <a:prstGeom prst="rect">
            <a:avLst/>
          </a:prstGeom>
          <a:noFill/>
        </p:spPr>
        <p:txBody>
          <a:bodyPr wrap="square" rtlCol="0">
            <a:spAutoFit/>
          </a:bodyPr>
          <a:lstStyle/>
          <a:p>
            <a:pPr algn="ctr"/>
            <a:r>
              <a:rPr lang="en-US" dirty="0" smtClean="0"/>
              <a:t>- </a:t>
            </a:r>
            <a:r>
              <a:rPr lang="en-US" dirty="0" smtClean="0"/>
              <a:t>Levi</a:t>
            </a:r>
            <a:r>
              <a:rPr lang="en-US" dirty="0" smtClean="0"/>
              <a:t> </a:t>
            </a:r>
            <a:r>
              <a:rPr lang="en-US" dirty="0" err="1" smtClean="0"/>
              <a:t>Lusko</a:t>
            </a:r>
            <a:endParaRPr lang="en-US" dirty="0"/>
          </a:p>
        </p:txBody>
      </p:sp>
    </p:spTree>
    <p:extLst>
      <p:ext uri="{BB962C8B-B14F-4D97-AF65-F5344CB8AC3E}">
        <p14:creationId xmlns:p14="http://schemas.microsoft.com/office/powerpoint/2010/main" val="177953434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3EA81C-6BE0-410A-8506-2EBBD50FB323}"/>
              </a:ext>
            </a:extLst>
          </p:cNvPr>
          <p:cNvSpPr>
            <a:spLocks noGrp="1"/>
          </p:cNvSpPr>
          <p:nvPr>
            <p:ph type="title"/>
          </p:nvPr>
        </p:nvSpPr>
        <p:spPr/>
        <p:txBody>
          <a:bodyPr>
            <a:normAutofit fontScale="90000"/>
          </a:bodyPr>
          <a:lstStyle/>
          <a:p>
            <a:r>
              <a:rPr lang="en-US" sz="4000" dirty="0"/>
              <a:t>Exclusive Offer for </a:t>
            </a:r>
            <a:r>
              <a:rPr lang="en-US" sz="4000" dirty="0" smtClean="0"/>
              <a:t>Our</a:t>
            </a:r>
            <a:br>
              <a:rPr lang="en-US" sz="4000" dirty="0" smtClean="0"/>
            </a:br>
            <a:r>
              <a:rPr lang="en-US" sz="4000" dirty="0" err="1" smtClean="0"/>
              <a:t>ChurchSource</a:t>
            </a:r>
            <a:r>
              <a:rPr lang="en-US" sz="4000" dirty="0" smtClean="0"/>
              <a:t> </a:t>
            </a:r>
            <a:r>
              <a:rPr lang="en-US" sz="4000" dirty="0"/>
              <a:t>Channel Webcast Viewers</a:t>
            </a:r>
          </a:p>
        </p:txBody>
      </p:sp>
      <p:pic>
        <p:nvPicPr>
          <p:cNvPr id="5" name="Content Placeholder 4">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40225" y="2935886"/>
            <a:ext cx="3791223" cy="2594881"/>
          </a:xfrm>
          <a:prstGeom prst="rect">
            <a:avLst/>
          </a:prstGeom>
          <a:ln>
            <a:noFill/>
          </a:ln>
          <a:effectLst>
            <a:outerShdw blurRad="292100" dist="139700" dir="2700000" algn="tl" rotWithShape="0">
              <a:srgbClr val="333333">
                <a:alpha val="65000"/>
              </a:srgbClr>
            </a:outerShdw>
          </a:effectLst>
        </p:spPr>
      </p:pic>
      <p:sp>
        <p:nvSpPr>
          <p:cNvPr id="6" name="Title 1">
            <a:extLst>
              <a:ext uri="{FF2B5EF4-FFF2-40B4-BE49-F238E27FC236}">
                <a16:creationId xmlns:a16="http://schemas.microsoft.com/office/drawing/2014/main" xmlns="" id="{413EA81C-6BE0-410A-8506-2EBBD50FB323}"/>
              </a:ext>
            </a:extLst>
          </p:cNvPr>
          <p:cNvSpPr txBox="1">
            <a:spLocks/>
          </p:cNvSpPr>
          <p:nvPr/>
        </p:nvSpPr>
        <p:spPr>
          <a:xfrm>
            <a:off x="6053997" y="2228599"/>
            <a:ext cx="5000857" cy="93811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US" sz="2400" i="1" dirty="0" smtClean="0"/>
              <a:t>I Declare War</a:t>
            </a:r>
            <a:endParaRPr lang="en-US" sz="2400" i="1" dirty="0" smtClean="0"/>
          </a:p>
          <a:p>
            <a:r>
              <a:rPr lang="en-US" sz="2100" dirty="0" smtClean="0"/>
              <a:t>By </a:t>
            </a:r>
            <a:r>
              <a:rPr lang="en-US" sz="2100" dirty="0" smtClean="0"/>
              <a:t>Levi </a:t>
            </a:r>
            <a:r>
              <a:rPr lang="en-US" sz="2100" dirty="0" err="1" smtClean="0"/>
              <a:t>Lusko</a:t>
            </a:r>
            <a:endParaRPr lang="en-US" sz="2100" dirty="0" smtClean="0"/>
          </a:p>
        </p:txBody>
      </p:sp>
      <p:sp>
        <p:nvSpPr>
          <p:cNvPr id="7" name="24-Point Star 6"/>
          <p:cNvSpPr/>
          <p:nvPr/>
        </p:nvSpPr>
        <p:spPr>
          <a:xfrm>
            <a:off x="1092955" y="2396285"/>
            <a:ext cx="1367597" cy="1367597"/>
          </a:xfrm>
          <a:prstGeom prst="star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8" name="TextBox 7"/>
          <p:cNvSpPr txBox="1"/>
          <p:nvPr/>
        </p:nvSpPr>
        <p:spPr>
          <a:xfrm>
            <a:off x="1293940" y="2734198"/>
            <a:ext cx="965625" cy="745717"/>
          </a:xfrm>
          <a:prstGeom prst="rect">
            <a:avLst/>
          </a:prstGeom>
          <a:noFill/>
        </p:spPr>
        <p:txBody>
          <a:bodyPr wrap="square" rtlCol="0">
            <a:spAutoFit/>
          </a:bodyPr>
          <a:lstStyle/>
          <a:p>
            <a:pPr algn="ctr">
              <a:lnSpc>
                <a:spcPts val="2500"/>
              </a:lnSpc>
            </a:pPr>
            <a:r>
              <a:rPr lang="en-US" sz="2400" b="1" dirty="0" smtClean="0">
                <a:solidFill>
                  <a:schemeClr val="bg1"/>
                </a:solidFill>
                <a:latin typeface="Avenir Book" charset="0"/>
                <a:ea typeface="Avenir Book" charset="0"/>
                <a:cs typeface="Avenir Book" charset="0"/>
              </a:rPr>
              <a:t>40%</a:t>
            </a:r>
          </a:p>
          <a:p>
            <a:pPr algn="ctr">
              <a:lnSpc>
                <a:spcPts val="2500"/>
              </a:lnSpc>
            </a:pPr>
            <a:r>
              <a:rPr lang="en-US" sz="2400" b="1" dirty="0" smtClean="0">
                <a:solidFill>
                  <a:schemeClr val="bg1"/>
                </a:solidFill>
                <a:latin typeface="Avenir Book" charset="0"/>
                <a:ea typeface="Avenir Book" charset="0"/>
                <a:cs typeface="Avenir Book" charset="0"/>
              </a:rPr>
              <a:t>OFF</a:t>
            </a:r>
            <a:endParaRPr lang="en-US" sz="2400" b="1" dirty="0">
              <a:solidFill>
                <a:schemeClr val="bg1"/>
              </a:solidFill>
              <a:latin typeface="Avenir Book" charset="0"/>
              <a:ea typeface="Avenir Book" charset="0"/>
              <a:cs typeface="Avenir Book" charset="0"/>
            </a:endParaRPr>
          </a:p>
        </p:txBody>
      </p:sp>
      <p:sp>
        <p:nvSpPr>
          <p:cNvPr id="9" name="TextBox 8"/>
          <p:cNvSpPr txBox="1"/>
          <p:nvPr/>
        </p:nvSpPr>
        <p:spPr>
          <a:xfrm>
            <a:off x="6121667" y="3137329"/>
            <a:ext cx="4562668" cy="1661993"/>
          </a:xfrm>
          <a:prstGeom prst="rect">
            <a:avLst/>
          </a:prstGeom>
          <a:noFill/>
        </p:spPr>
        <p:txBody>
          <a:bodyPr wrap="square" rtlCol="0">
            <a:spAutoFit/>
          </a:bodyPr>
          <a:lstStyle/>
          <a:p>
            <a:r>
              <a:rPr lang="en-US" sz="2400" dirty="0" smtClean="0"/>
              <a:t>DVD &amp; Study Guide</a:t>
            </a:r>
            <a:endParaRPr lang="en-US" sz="2400" dirty="0"/>
          </a:p>
          <a:p>
            <a:r>
              <a:rPr lang="en-US" strike="sngStrike" dirty="0" smtClean="0">
                <a:latin typeface="Avenir Book" charset="0"/>
                <a:ea typeface="Avenir Book" charset="0"/>
                <a:cs typeface="Avenir Book" charset="0"/>
              </a:rPr>
              <a:t>$41.99 </a:t>
            </a:r>
            <a:r>
              <a:rPr lang="en-US" dirty="0">
                <a:latin typeface="Avenir Book" charset="0"/>
                <a:ea typeface="Avenir Book" charset="0"/>
                <a:cs typeface="Avenir Book" charset="0"/>
              </a:rPr>
              <a:t>| </a:t>
            </a:r>
            <a:r>
              <a:rPr lang="en-US" b="1" dirty="0">
                <a:solidFill>
                  <a:srgbClr val="FF0000"/>
                </a:solidFill>
                <a:latin typeface="Avenir Book" charset="0"/>
                <a:ea typeface="Avenir Book" charset="0"/>
                <a:cs typeface="Avenir Book" charset="0"/>
              </a:rPr>
              <a:t>NOW </a:t>
            </a:r>
            <a:r>
              <a:rPr lang="en-US" b="1" dirty="0" smtClean="0">
                <a:solidFill>
                  <a:srgbClr val="FF0000"/>
                </a:solidFill>
                <a:latin typeface="Avenir Book" charset="0"/>
                <a:ea typeface="Avenir Book" charset="0"/>
                <a:cs typeface="Avenir Book" charset="0"/>
              </a:rPr>
              <a:t>$25.20</a:t>
            </a:r>
            <a:endParaRPr lang="en-US" dirty="0"/>
          </a:p>
          <a:p>
            <a:endParaRPr lang="en-US" dirty="0" smtClean="0"/>
          </a:p>
          <a:p>
            <a:r>
              <a:rPr lang="en-US" sz="2400" dirty="0" smtClean="0"/>
              <a:t>Book</a:t>
            </a:r>
          </a:p>
          <a:p>
            <a:r>
              <a:rPr lang="en-US" strike="sngStrike" dirty="0" smtClean="0">
                <a:latin typeface="Avenir Book" charset="0"/>
                <a:ea typeface="Avenir Book" charset="0"/>
                <a:cs typeface="Avenir Book" charset="0"/>
              </a:rPr>
              <a:t>$</a:t>
            </a:r>
            <a:r>
              <a:rPr lang="en-US" strike="sngStrike" dirty="0" smtClean="0">
                <a:latin typeface="Avenir Book" charset="0"/>
                <a:ea typeface="Avenir Book" charset="0"/>
                <a:cs typeface="Avenir Book" charset="0"/>
              </a:rPr>
              <a:t>16.99 </a:t>
            </a:r>
            <a:r>
              <a:rPr lang="en-US" dirty="0">
                <a:latin typeface="Avenir Book" charset="0"/>
                <a:ea typeface="Avenir Book" charset="0"/>
                <a:cs typeface="Avenir Book" charset="0"/>
              </a:rPr>
              <a:t>| </a:t>
            </a:r>
            <a:r>
              <a:rPr lang="en-US" b="1" dirty="0">
                <a:solidFill>
                  <a:srgbClr val="FF0000"/>
                </a:solidFill>
                <a:latin typeface="Avenir Book" charset="0"/>
                <a:ea typeface="Avenir Book" charset="0"/>
                <a:cs typeface="Avenir Book" charset="0"/>
              </a:rPr>
              <a:t>NOW </a:t>
            </a:r>
            <a:r>
              <a:rPr lang="en-US" b="1" dirty="0" smtClean="0">
                <a:solidFill>
                  <a:srgbClr val="FF0000"/>
                </a:solidFill>
                <a:latin typeface="Avenir Book" charset="0"/>
                <a:ea typeface="Avenir Book" charset="0"/>
                <a:cs typeface="Avenir Book" charset="0"/>
              </a:rPr>
              <a:t>$10.20</a:t>
            </a:r>
            <a:endParaRPr lang="en-US" dirty="0" smtClean="0"/>
          </a:p>
        </p:txBody>
      </p:sp>
      <p:cxnSp>
        <p:nvCxnSpPr>
          <p:cNvPr id="13" name="Straight Connector 12"/>
          <p:cNvCxnSpPr/>
          <p:nvPr/>
        </p:nvCxnSpPr>
        <p:spPr>
          <a:xfrm>
            <a:off x="6121667" y="3080084"/>
            <a:ext cx="4167739" cy="0"/>
          </a:xfrm>
          <a:prstGeom prst="line">
            <a:avLst/>
          </a:prstGeom>
        </p:spPr>
        <p:style>
          <a:lnRef idx="3">
            <a:schemeClr val="accent1"/>
          </a:lnRef>
          <a:fillRef idx="0">
            <a:schemeClr val="accent1"/>
          </a:fillRef>
          <a:effectRef idx="2">
            <a:schemeClr val="accent1"/>
          </a:effectRef>
          <a:fontRef idx="minor">
            <a:schemeClr val="tx1"/>
          </a:fontRef>
        </p:style>
      </p:cxnSp>
      <p:sp>
        <p:nvSpPr>
          <p:cNvPr id="15" name="Rectangle 14"/>
          <p:cNvSpPr/>
          <p:nvPr/>
        </p:nvSpPr>
        <p:spPr>
          <a:xfrm>
            <a:off x="5957016" y="5076829"/>
            <a:ext cx="5275666" cy="6463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3"/>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896" y="4923384"/>
            <a:ext cx="908965" cy="908965"/>
          </a:xfrm>
          <a:prstGeom prst="rect">
            <a:avLst/>
          </a:prstGeom>
        </p:spPr>
      </p:pic>
      <p:sp>
        <p:nvSpPr>
          <p:cNvPr id="16" name="TextBox 15"/>
          <p:cNvSpPr txBox="1"/>
          <p:nvPr/>
        </p:nvSpPr>
        <p:spPr>
          <a:xfrm>
            <a:off x="7132320" y="5096079"/>
            <a:ext cx="3912909" cy="646331"/>
          </a:xfrm>
          <a:prstGeom prst="rect">
            <a:avLst/>
          </a:prstGeom>
          <a:noFill/>
        </p:spPr>
        <p:txBody>
          <a:bodyPr wrap="square" rtlCol="0">
            <a:spAutoFit/>
          </a:bodyPr>
          <a:lstStyle/>
          <a:p>
            <a:r>
              <a:rPr lang="en-US" b="1" dirty="0" smtClean="0">
                <a:solidFill>
                  <a:schemeClr val="bg1"/>
                </a:solidFill>
                <a:latin typeface="Avenir Book" charset="0"/>
                <a:ea typeface="Avenir Book" charset="0"/>
                <a:cs typeface="Avenir Book" charset="0"/>
              </a:rPr>
              <a:t>Click on the links in the</a:t>
            </a:r>
            <a:br>
              <a:rPr lang="en-US" b="1" dirty="0" smtClean="0">
                <a:solidFill>
                  <a:schemeClr val="bg1"/>
                </a:solidFill>
                <a:latin typeface="Avenir Book" charset="0"/>
                <a:ea typeface="Avenir Book" charset="0"/>
                <a:cs typeface="Avenir Book" charset="0"/>
              </a:rPr>
            </a:br>
            <a:r>
              <a:rPr lang="en-US" b="1" dirty="0" smtClean="0">
                <a:solidFill>
                  <a:schemeClr val="bg1"/>
                </a:solidFill>
                <a:latin typeface="Avenir Book" charset="0"/>
                <a:ea typeface="Avenir Book" charset="0"/>
                <a:cs typeface="Avenir Book" charset="0"/>
              </a:rPr>
              <a:t>“Resource List” widget to purchase.</a:t>
            </a:r>
            <a:endParaRPr lang="en-US" b="1" dirty="0">
              <a:solidFill>
                <a:schemeClr val="bg1"/>
              </a:solidFill>
              <a:latin typeface="Avenir Book" charset="0"/>
              <a:ea typeface="Avenir Book" charset="0"/>
              <a:cs typeface="Avenir Book" charset="0"/>
            </a:endParaRPr>
          </a:p>
        </p:txBody>
      </p:sp>
    </p:spTree>
    <p:extLst>
      <p:ext uri="{BB962C8B-B14F-4D97-AF65-F5344CB8AC3E}">
        <p14:creationId xmlns:p14="http://schemas.microsoft.com/office/powerpoint/2010/main" val="1035531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9942A088-2D88-4785-9563-2D991F6ADF88}"/>
              </a:ext>
            </a:extLst>
          </p:cNvPr>
          <p:cNvSpPr>
            <a:spLocks noGrp="1"/>
          </p:cNvSpPr>
          <p:nvPr>
            <p:ph type="subTitle" idx="4294967295"/>
          </p:nvPr>
        </p:nvSpPr>
        <p:spPr>
          <a:xfrm>
            <a:off x="1814509" y="2388711"/>
            <a:ext cx="8562975" cy="977900"/>
          </a:xfrm>
        </p:spPr>
        <p:txBody>
          <a:bodyPr>
            <a:normAutofit/>
          </a:bodyPr>
          <a:lstStyle/>
          <a:p>
            <a:pPr marL="0" indent="0" algn="ctr">
              <a:buNone/>
            </a:pPr>
            <a:r>
              <a:rPr lang="en-US" sz="3200" dirty="0" smtClean="0">
                <a:solidFill>
                  <a:schemeClr val="tx2"/>
                </a:solidFill>
              </a:rPr>
              <a:t>Have an idea?</a:t>
            </a:r>
            <a:endParaRPr lang="en-US" sz="3200" dirty="0">
              <a:solidFill>
                <a:schemeClr val="tx2"/>
              </a:solidFill>
            </a:endParaRPr>
          </a:p>
        </p:txBody>
      </p:sp>
      <p:pic>
        <p:nvPicPr>
          <p:cNvPr id="4" name="Picture 3">
            <a:extLst>
              <a:ext uri="{FF2B5EF4-FFF2-40B4-BE49-F238E27FC236}">
                <a16:creationId xmlns:a16="http://schemas.microsoft.com/office/drawing/2014/main" xmlns="" id="{2CAB63C0-0CAE-47D7-966A-5C918CFEC1DA}"/>
              </a:ext>
            </a:extLst>
          </p:cNvPr>
          <p:cNvPicPr>
            <a:picLocks noChangeAspect="1"/>
          </p:cNvPicPr>
          <p:nvPr/>
        </p:nvPicPr>
        <p:blipFill>
          <a:blip r:embed="rId3">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bwMode="auto">
          <a:xfrm>
            <a:off x="4219550" y="658771"/>
            <a:ext cx="3752895" cy="946772"/>
          </a:xfrm>
          <a:prstGeom prst="rect">
            <a:avLst/>
          </a:prstGeom>
        </p:spPr>
      </p:pic>
      <p:sp>
        <p:nvSpPr>
          <p:cNvPr id="5" name="Rectangle 4"/>
          <p:cNvSpPr/>
          <p:nvPr/>
        </p:nvSpPr>
        <p:spPr>
          <a:xfrm>
            <a:off x="1677276" y="3672208"/>
            <a:ext cx="8837445" cy="795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7712" y="3547270"/>
            <a:ext cx="1045144" cy="1045144"/>
          </a:xfrm>
          <a:prstGeom prst="rect">
            <a:avLst/>
          </a:prstGeom>
        </p:spPr>
      </p:pic>
      <p:sp>
        <p:nvSpPr>
          <p:cNvPr id="6" name="TextBox 5"/>
          <p:cNvSpPr txBox="1"/>
          <p:nvPr/>
        </p:nvSpPr>
        <p:spPr>
          <a:xfrm>
            <a:off x="1814509" y="3885176"/>
            <a:ext cx="6030077" cy="369332"/>
          </a:xfrm>
          <a:prstGeom prst="rect">
            <a:avLst/>
          </a:prstGeom>
          <a:noFill/>
        </p:spPr>
        <p:txBody>
          <a:bodyPr wrap="square" rtlCol="0">
            <a:spAutoFit/>
          </a:bodyPr>
          <a:lstStyle/>
          <a:p>
            <a:r>
              <a:rPr lang="en-US" b="1" dirty="0" smtClean="0">
                <a:solidFill>
                  <a:schemeClr val="bg1"/>
                </a:solidFill>
                <a:latin typeface="Avenir Book" charset="0"/>
                <a:ea typeface="Avenir Book" charset="0"/>
                <a:cs typeface="Avenir Book" charset="0"/>
              </a:rPr>
              <a:t>Share your thoughts on </a:t>
            </a:r>
            <a:r>
              <a:rPr lang="en-US" b="1" dirty="0" smtClean="0">
                <a:solidFill>
                  <a:schemeClr val="bg1"/>
                </a:solidFill>
                <a:latin typeface="Avenir Book" charset="0"/>
                <a:ea typeface="Avenir Book" charset="0"/>
                <a:cs typeface="Avenir Book" charset="0"/>
              </a:rPr>
              <a:t>the webcast </a:t>
            </a:r>
            <a:r>
              <a:rPr lang="en-US" b="1" dirty="0" smtClean="0">
                <a:solidFill>
                  <a:schemeClr val="bg1"/>
                </a:solidFill>
                <a:latin typeface="Avenir Book" charset="0"/>
                <a:ea typeface="Avenir Book" charset="0"/>
                <a:cs typeface="Avenir Book" charset="0"/>
              </a:rPr>
              <a:t>in the idea widget</a:t>
            </a:r>
            <a:endParaRPr lang="en-US" b="1" dirty="0">
              <a:solidFill>
                <a:schemeClr val="bg1"/>
              </a:solidFill>
              <a:latin typeface="Avenir Book" charset="0"/>
              <a:ea typeface="Avenir Book" charset="0"/>
              <a:cs typeface="Avenir Book" charset="0"/>
            </a:endParaRPr>
          </a:p>
        </p:txBody>
      </p:sp>
      <p:sp>
        <p:nvSpPr>
          <p:cNvPr id="9" name="Right Arrow 8"/>
          <p:cNvSpPr/>
          <p:nvPr/>
        </p:nvSpPr>
        <p:spPr>
          <a:xfrm>
            <a:off x="7632834" y="3781447"/>
            <a:ext cx="1020277" cy="5053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8516468"/>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extBox 4"/>
          <p:cNvSpPr txBox="1"/>
          <p:nvPr/>
        </p:nvSpPr>
        <p:spPr>
          <a:xfrm>
            <a:off x="855404" y="2077205"/>
            <a:ext cx="10550013" cy="3046988"/>
          </a:xfrm>
          <a:prstGeom prst="rect">
            <a:avLst/>
          </a:prstGeom>
          <a:noFill/>
        </p:spPr>
        <p:txBody>
          <a:bodyPr wrap="square" rtlCol="0">
            <a:spAutoFit/>
          </a:bodyPr>
          <a:lstStyle/>
          <a:p>
            <a:r>
              <a:rPr lang="en-US" sz="9600" dirty="0" smtClean="0">
                <a:solidFill>
                  <a:schemeClr val="bg1">
                    <a:lumMod val="75000"/>
                  </a:schemeClr>
                </a:solidFill>
                <a:latin typeface="Book Antiqua" charset="0"/>
                <a:ea typeface="Book Antiqua" charset="0"/>
                <a:cs typeface="Book Antiqua" charset="0"/>
              </a:rPr>
              <a:t>“ </a:t>
            </a:r>
            <a:br>
              <a:rPr lang="en-US" sz="9600" dirty="0" smtClean="0">
                <a:solidFill>
                  <a:schemeClr val="bg1">
                    <a:lumMod val="75000"/>
                  </a:schemeClr>
                </a:solidFill>
                <a:latin typeface="Book Antiqua" charset="0"/>
                <a:ea typeface="Book Antiqua" charset="0"/>
                <a:cs typeface="Book Antiqua" charset="0"/>
              </a:rPr>
            </a:br>
            <a:r>
              <a:rPr lang="en-US" sz="9600" dirty="0" smtClean="0">
                <a:solidFill>
                  <a:schemeClr val="bg1">
                    <a:lumMod val="75000"/>
                  </a:schemeClr>
                </a:solidFill>
                <a:latin typeface="Book Antiqua" charset="0"/>
                <a:ea typeface="Book Antiqua" charset="0"/>
                <a:cs typeface="Book Antiqua" charset="0"/>
              </a:rPr>
              <a:t>														</a:t>
            </a:r>
            <a:r>
              <a:rPr lang="en-US" sz="9600" dirty="0">
                <a:solidFill>
                  <a:schemeClr val="bg1">
                    <a:lumMod val="75000"/>
                  </a:schemeClr>
                </a:solidFill>
                <a:latin typeface="Book Antiqua" charset="0"/>
                <a:ea typeface="Book Antiqua" charset="0"/>
                <a:cs typeface="Book Antiqua" charset="0"/>
              </a:rPr>
              <a:t> </a:t>
            </a:r>
            <a:r>
              <a:rPr lang="en-US" sz="9600" dirty="0" smtClean="0">
                <a:solidFill>
                  <a:schemeClr val="bg1">
                    <a:lumMod val="75000"/>
                  </a:schemeClr>
                </a:solidFill>
                <a:latin typeface="Book Antiqua" charset="0"/>
                <a:ea typeface="Book Antiqua" charset="0"/>
                <a:cs typeface="Book Antiqua" charset="0"/>
              </a:rPr>
              <a:t> </a:t>
            </a:r>
            <a:r>
              <a:rPr lang="en-US" sz="9600" dirty="0" smtClean="0">
                <a:solidFill>
                  <a:schemeClr val="bg1">
                    <a:lumMod val="75000"/>
                  </a:schemeClr>
                </a:solidFill>
                <a:latin typeface="Book Antiqua" charset="0"/>
                <a:ea typeface="Book Antiqua" charset="0"/>
                <a:cs typeface="Book Antiqua" charset="0"/>
              </a:rPr>
              <a:t>         ”</a:t>
            </a:r>
            <a:endParaRPr lang="en-US" sz="9600" dirty="0">
              <a:solidFill>
                <a:schemeClr val="bg1">
                  <a:lumMod val="75000"/>
                </a:schemeClr>
              </a:solidFill>
              <a:latin typeface="Book Antiqua" charset="0"/>
              <a:ea typeface="Book Antiqua" charset="0"/>
              <a:cs typeface="Book Antiqua" charset="0"/>
            </a:endParaRPr>
          </a:p>
        </p:txBody>
      </p:sp>
      <p:sp>
        <p:nvSpPr>
          <p:cNvPr id="2" name="Title 1">
            <a:extLst>
              <a:ext uri="{FF2B5EF4-FFF2-40B4-BE49-F238E27FC236}">
                <a16:creationId xmlns:a16="http://schemas.microsoft.com/office/drawing/2014/main" xmlns="" id="{CCAA7B13-C673-46D0-A0C9-D66DE26CD36A}"/>
              </a:ext>
            </a:extLst>
          </p:cNvPr>
          <p:cNvSpPr>
            <a:spLocks noGrp="1"/>
          </p:cNvSpPr>
          <p:nvPr>
            <p:ph type="title"/>
          </p:nvPr>
        </p:nvSpPr>
        <p:spPr>
          <a:xfrm>
            <a:off x="1485741" y="2824797"/>
            <a:ext cx="9520158" cy="619433"/>
          </a:xfrm>
        </p:spPr>
        <p:txBody>
          <a:bodyPr>
            <a:normAutofit/>
          </a:bodyPr>
          <a:lstStyle/>
          <a:p>
            <a:pPr algn="ctr">
              <a:lnSpc>
                <a:spcPct val="100000"/>
              </a:lnSpc>
            </a:pPr>
            <a:r>
              <a:rPr lang="en-US" i="1" smtClean="0"/>
              <a:t>You </a:t>
            </a:r>
            <a:r>
              <a:rPr lang="en-US" i="1" dirty="0"/>
              <a:t>don’t get a lot of honey kicking the beehive </a:t>
            </a:r>
            <a:r>
              <a:rPr lang="en-US" i="1"/>
              <a:t>over</a:t>
            </a:r>
            <a:r>
              <a:rPr lang="en-US" i="1" smtClean="0"/>
              <a:t>.</a:t>
            </a:r>
            <a:endParaRPr lang="en-US" i="1" dirty="0"/>
          </a:p>
        </p:txBody>
      </p:sp>
      <p:sp>
        <p:nvSpPr>
          <p:cNvPr id="4" name="TextBox 3"/>
          <p:cNvSpPr txBox="1"/>
          <p:nvPr/>
        </p:nvSpPr>
        <p:spPr>
          <a:xfrm>
            <a:off x="4860486" y="4003370"/>
            <a:ext cx="2770668" cy="369332"/>
          </a:xfrm>
          <a:prstGeom prst="rect">
            <a:avLst/>
          </a:prstGeom>
          <a:noFill/>
        </p:spPr>
        <p:txBody>
          <a:bodyPr wrap="square" rtlCol="0">
            <a:spAutoFit/>
          </a:bodyPr>
          <a:lstStyle/>
          <a:p>
            <a:pPr algn="ctr"/>
            <a:r>
              <a:rPr lang="en-US" dirty="0" smtClean="0"/>
              <a:t>- </a:t>
            </a:r>
            <a:r>
              <a:rPr lang="en-US" dirty="0"/>
              <a:t>Dale Carnegie</a:t>
            </a:r>
            <a:r>
              <a:rPr lang="en-US" dirty="0"/>
              <a:t> </a:t>
            </a:r>
            <a:endParaRPr lang="en-US" dirty="0"/>
          </a:p>
        </p:txBody>
      </p:sp>
    </p:spTree>
    <p:extLst>
      <p:ext uri="{BB962C8B-B14F-4D97-AF65-F5344CB8AC3E}">
        <p14:creationId xmlns:p14="http://schemas.microsoft.com/office/powerpoint/2010/main" val="2050286675"/>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3EA81C-6BE0-410A-8506-2EBBD50FB323}"/>
              </a:ext>
            </a:extLst>
          </p:cNvPr>
          <p:cNvSpPr>
            <a:spLocks noGrp="1"/>
          </p:cNvSpPr>
          <p:nvPr>
            <p:ph type="title"/>
          </p:nvPr>
        </p:nvSpPr>
        <p:spPr/>
        <p:txBody>
          <a:bodyPr>
            <a:normAutofit fontScale="90000"/>
          </a:bodyPr>
          <a:lstStyle/>
          <a:p>
            <a:r>
              <a:rPr lang="en-US" sz="4000" dirty="0"/>
              <a:t>Exclusive Offer for </a:t>
            </a:r>
            <a:r>
              <a:rPr lang="en-US" sz="4000" dirty="0" smtClean="0"/>
              <a:t>Our</a:t>
            </a:r>
            <a:br>
              <a:rPr lang="en-US" sz="4000" dirty="0" smtClean="0"/>
            </a:br>
            <a:r>
              <a:rPr lang="en-US" sz="4000" dirty="0" err="1" smtClean="0"/>
              <a:t>ChurchSource</a:t>
            </a:r>
            <a:r>
              <a:rPr lang="en-US" sz="4000" dirty="0" smtClean="0"/>
              <a:t> </a:t>
            </a:r>
            <a:r>
              <a:rPr lang="en-US" sz="4000" dirty="0"/>
              <a:t>Channel Webcast Viewers</a:t>
            </a:r>
          </a:p>
        </p:txBody>
      </p:sp>
      <p:pic>
        <p:nvPicPr>
          <p:cNvPr id="5" name="Content Placeholder 4">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40225" y="2935886"/>
            <a:ext cx="3791223" cy="2594881"/>
          </a:xfrm>
          <a:prstGeom prst="rect">
            <a:avLst/>
          </a:prstGeom>
          <a:ln>
            <a:noFill/>
          </a:ln>
          <a:effectLst>
            <a:outerShdw blurRad="292100" dist="139700" dir="2700000" algn="tl" rotWithShape="0">
              <a:srgbClr val="333333">
                <a:alpha val="65000"/>
              </a:srgbClr>
            </a:outerShdw>
          </a:effectLst>
        </p:spPr>
      </p:pic>
      <p:sp>
        <p:nvSpPr>
          <p:cNvPr id="6" name="Title 1">
            <a:extLst>
              <a:ext uri="{FF2B5EF4-FFF2-40B4-BE49-F238E27FC236}">
                <a16:creationId xmlns:a16="http://schemas.microsoft.com/office/drawing/2014/main" xmlns="" id="{413EA81C-6BE0-410A-8506-2EBBD50FB323}"/>
              </a:ext>
            </a:extLst>
          </p:cNvPr>
          <p:cNvSpPr txBox="1">
            <a:spLocks/>
          </p:cNvSpPr>
          <p:nvPr/>
        </p:nvSpPr>
        <p:spPr>
          <a:xfrm>
            <a:off x="6053997" y="2228599"/>
            <a:ext cx="5000857" cy="93811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US" sz="2400" i="1" dirty="0" smtClean="0"/>
              <a:t>I Declare War</a:t>
            </a:r>
            <a:endParaRPr lang="en-US" sz="2400" i="1" dirty="0" smtClean="0"/>
          </a:p>
          <a:p>
            <a:r>
              <a:rPr lang="en-US" sz="2100" dirty="0" smtClean="0"/>
              <a:t>By </a:t>
            </a:r>
            <a:r>
              <a:rPr lang="en-US" sz="2100" dirty="0" smtClean="0"/>
              <a:t>Levi </a:t>
            </a:r>
            <a:r>
              <a:rPr lang="en-US" sz="2100" dirty="0" err="1" smtClean="0"/>
              <a:t>Lusko</a:t>
            </a:r>
            <a:endParaRPr lang="en-US" sz="2100" dirty="0" smtClean="0"/>
          </a:p>
        </p:txBody>
      </p:sp>
      <p:sp>
        <p:nvSpPr>
          <p:cNvPr id="7" name="24-Point Star 6"/>
          <p:cNvSpPr/>
          <p:nvPr/>
        </p:nvSpPr>
        <p:spPr>
          <a:xfrm>
            <a:off x="1092955" y="2396285"/>
            <a:ext cx="1367597" cy="1367597"/>
          </a:xfrm>
          <a:prstGeom prst="star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8" name="TextBox 7"/>
          <p:cNvSpPr txBox="1"/>
          <p:nvPr/>
        </p:nvSpPr>
        <p:spPr>
          <a:xfrm>
            <a:off x="1293940" y="2734198"/>
            <a:ext cx="965625" cy="745717"/>
          </a:xfrm>
          <a:prstGeom prst="rect">
            <a:avLst/>
          </a:prstGeom>
          <a:noFill/>
        </p:spPr>
        <p:txBody>
          <a:bodyPr wrap="square" rtlCol="0">
            <a:spAutoFit/>
          </a:bodyPr>
          <a:lstStyle/>
          <a:p>
            <a:pPr algn="ctr">
              <a:lnSpc>
                <a:spcPts val="2500"/>
              </a:lnSpc>
            </a:pPr>
            <a:r>
              <a:rPr lang="en-US" sz="2400" b="1" dirty="0" smtClean="0">
                <a:solidFill>
                  <a:schemeClr val="bg1"/>
                </a:solidFill>
                <a:latin typeface="Avenir Book" charset="0"/>
                <a:ea typeface="Avenir Book" charset="0"/>
                <a:cs typeface="Avenir Book" charset="0"/>
              </a:rPr>
              <a:t>40%</a:t>
            </a:r>
          </a:p>
          <a:p>
            <a:pPr algn="ctr">
              <a:lnSpc>
                <a:spcPts val="2500"/>
              </a:lnSpc>
            </a:pPr>
            <a:r>
              <a:rPr lang="en-US" sz="2400" b="1" dirty="0" smtClean="0">
                <a:solidFill>
                  <a:schemeClr val="bg1"/>
                </a:solidFill>
                <a:latin typeface="Avenir Book" charset="0"/>
                <a:ea typeface="Avenir Book" charset="0"/>
                <a:cs typeface="Avenir Book" charset="0"/>
              </a:rPr>
              <a:t>OFF</a:t>
            </a:r>
            <a:endParaRPr lang="en-US" sz="2400" b="1" dirty="0">
              <a:solidFill>
                <a:schemeClr val="bg1"/>
              </a:solidFill>
              <a:latin typeface="Avenir Book" charset="0"/>
              <a:ea typeface="Avenir Book" charset="0"/>
              <a:cs typeface="Avenir Book" charset="0"/>
            </a:endParaRPr>
          </a:p>
        </p:txBody>
      </p:sp>
      <p:sp>
        <p:nvSpPr>
          <p:cNvPr id="9" name="TextBox 8"/>
          <p:cNvSpPr txBox="1"/>
          <p:nvPr/>
        </p:nvSpPr>
        <p:spPr>
          <a:xfrm>
            <a:off x="6121667" y="3137329"/>
            <a:ext cx="4562668" cy="1661993"/>
          </a:xfrm>
          <a:prstGeom prst="rect">
            <a:avLst/>
          </a:prstGeom>
          <a:noFill/>
        </p:spPr>
        <p:txBody>
          <a:bodyPr wrap="square" rtlCol="0">
            <a:spAutoFit/>
          </a:bodyPr>
          <a:lstStyle/>
          <a:p>
            <a:r>
              <a:rPr lang="en-US" sz="2400" dirty="0" smtClean="0"/>
              <a:t>DVD &amp; Study Guide</a:t>
            </a:r>
            <a:endParaRPr lang="en-US" sz="2400" dirty="0"/>
          </a:p>
          <a:p>
            <a:r>
              <a:rPr lang="en-US" strike="sngStrike" dirty="0" smtClean="0">
                <a:latin typeface="Avenir Book" charset="0"/>
                <a:ea typeface="Avenir Book" charset="0"/>
                <a:cs typeface="Avenir Book" charset="0"/>
              </a:rPr>
              <a:t>$41.99 </a:t>
            </a:r>
            <a:r>
              <a:rPr lang="en-US" dirty="0">
                <a:latin typeface="Avenir Book" charset="0"/>
                <a:ea typeface="Avenir Book" charset="0"/>
                <a:cs typeface="Avenir Book" charset="0"/>
              </a:rPr>
              <a:t>| </a:t>
            </a:r>
            <a:r>
              <a:rPr lang="en-US" b="1" dirty="0">
                <a:solidFill>
                  <a:srgbClr val="FF0000"/>
                </a:solidFill>
                <a:latin typeface="Avenir Book" charset="0"/>
                <a:ea typeface="Avenir Book" charset="0"/>
                <a:cs typeface="Avenir Book" charset="0"/>
              </a:rPr>
              <a:t>NOW </a:t>
            </a:r>
            <a:r>
              <a:rPr lang="en-US" b="1" dirty="0" smtClean="0">
                <a:solidFill>
                  <a:srgbClr val="FF0000"/>
                </a:solidFill>
                <a:latin typeface="Avenir Book" charset="0"/>
                <a:ea typeface="Avenir Book" charset="0"/>
                <a:cs typeface="Avenir Book" charset="0"/>
              </a:rPr>
              <a:t>$25.20</a:t>
            </a:r>
            <a:endParaRPr lang="en-US" dirty="0"/>
          </a:p>
          <a:p>
            <a:endParaRPr lang="en-US" dirty="0" smtClean="0"/>
          </a:p>
          <a:p>
            <a:r>
              <a:rPr lang="en-US" sz="2400" dirty="0" smtClean="0"/>
              <a:t>Book</a:t>
            </a:r>
          </a:p>
          <a:p>
            <a:r>
              <a:rPr lang="en-US" strike="sngStrike" dirty="0" smtClean="0">
                <a:latin typeface="Avenir Book" charset="0"/>
                <a:ea typeface="Avenir Book" charset="0"/>
                <a:cs typeface="Avenir Book" charset="0"/>
              </a:rPr>
              <a:t>$</a:t>
            </a:r>
            <a:r>
              <a:rPr lang="en-US" strike="sngStrike" dirty="0" smtClean="0">
                <a:latin typeface="Avenir Book" charset="0"/>
                <a:ea typeface="Avenir Book" charset="0"/>
                <a:cs typeface="Avenir Book" charset="0"/>
              </a:rPr>
              <a:t>16.99 </a:t>
            </a:r>
            <a:r>
              <a:rPr lang="en-US" dirty="0">
                <a:latin typeface="Avenir Book" charset="0"/>
                <a:ea typeface="Avenir Book" charset="0"/>
                <a:cs typeface="Avenir Book" charset="0"/>
              </a:rPr>
              <a:t>| </a:t>
            </a:r>
            <a:r>
              <a:rPr lang="en-US" b="1" dirty="0">
                <a:solidFill>
                  <a:srgbClr val="FF0000"/>
                </a:solidFill>
                <a:latin typeface="Avenir Book" charset="0"/>
                <a:ea typeface="Avenir Book" charset="0"/>
                <a:cs typeface="Avenir Book" charset="0"/>
              </a:rPr>
              <a:t>NOW </a:t>
            </a:r>
            <a:r>
              <a:rPr lang="en-US" b="1" dirty="0" smtClean="0">
                <a:solidFill>
                  <a:srgbClr val="FF0000"/>
                </a:solidFill>
                <a:latin typeface="Avenir Book" charset="0"/>
                <a:ea typeface="Avenir Book" charset="0"/>
                <a:cs typeface="Avenir Book" charset="0"/>
              </a:rPr>
              <a:t>$10.20</a:t>
            </a:r>
            <a:endParaRPr lang="en-US" dirty="0" smtClean="0"/>
          </a:p>
        </p:txBody>
      </p:sp>
      <p:cxnSp>
        <p:nvCxnSpPr>
          <p:cNvPr id="13" name="Straight Connector 12"/>
          <p:cNvCxnSpPr/>
          <p:nvPr/>
        </p:nvCxnSpPr>
        <p:spPr>
          <a:xfrm>
            <a:off x="6121667" y="3080084"/>
            <a:ext cx="4167739" cy="0"/>
          </a:xfrm>
          <a:prstGeom prst="line">
            <a:avLst/>
          </a:prstGeom>
        </p:spPr>
        <p:style>
          <a:lnRef idx="3">
            <a:schemeClr val="accent1"/>
          </a:lnRef>
          <a:fillRef idx="0">
            <a:schemeClr val="accent1"/>
          </a:fillRef>
          <a:effectRef idx="2">
            <a:schemeClr val="accent1"/>
          </a:effectRef>
          <a:fontRef idx="minor">
            <a:schemeClr val="tx1"/>
          </a:fontRef>
        </p:style>
      </p:cxnSp>
      <p:sp>
        <p:nvSpPr>
          <p:cNvPr id="15" name="Rectangle 14"/>
          <p:cNvSpPr/>
          <p:nvPr/>
        </p:nvSpPr>
        <p:spPr>
          <a:xfrm>
            <a:off x="5957016" y="5076829"/>
            <a:ext cx="5275666" cy="6463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3"/>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896" y="4923384"/>
            <a:ext cx="908965" cy="908965"/>
          </a:xfrm>
          <a:prstGeom prst="rect">
            <a:avLst/>
          </a:prstGeom>
        </p:spPr>
      </p:pic>
      <p:sp>
        <p:nvSpPr>
          <p:cNvPr id="16" name="TextBox 15"/>
          <p:cNvSpPr txBox="1"/>
          <p:nvPr/>
        </p:nvSpPr>
        <p:spPr>
          <a:xfrm>
            <a:off x="7132320" y="5096079"/>
            <a:ext cx="3912909" cy="646331"/>
          </a:xfrm>
          <a:prstGeom prst="rect">
            <a:avLst/>
          </a:prstGeom>
          <a:noFill/>
        </p:spPr>
        <p:txBody>
          <a:bodyPr wrap="square" rtlCol="0">
            <a:spAutoFit/>
          </a:bodyPr>
          <a:lstStyle/>
          <a:p>
            <a:r>
              <a:rPr lang="en-US" b="1" dirty="0" smtClean="0">
                <a:solidFill>
                  <a:schemeClr val="bg1"/>
                </a:solidFill>
                <a:latin typeface="Avenir Book" charset="0"/>
                <a:ea typeface="Avenir Book" charset="0"/>
                <a:cs typeface="Avenir Book" charset="0"/>
              </a:rPr>
              <a:t>Click on the links in the</a:t>
            </a:r>
            <a:br>
              <a:rPr lang="en-US" b="1" dirty="0" smtClean="0">
                <a:solidFill>
                  <a:schemeClr val="bg1"/>
                </a:solidFill>
                <a:latin typeface="Avenir Book" charset="0"/>
                <a:ea typeface="Avenir Book" charset="0"/>
                <a:cs typeface="Avenir Book" charset="0"/>
              </a:rPr>
            </a:br>
            <a:r>
              <a:rPr lang="en-US" b="1" dirty="0" smtClean="0">
                <a:solidFill>
                  <a:schemeClr val="bg1"/>
                </a:solidFill>
                <a:latin typeface="Avenir Book" charset="0"/>
                <a:ea typeface="Avenir Book" charset="0"/>
                <a:cs typeface="Avenir Book" charset="0"/>
              </a:rPr>
              <a:t>“Resource List” widget to purchase.</a:t>
            </a:r>
            <a:endParaRPr lang="en-US" b="1" dirty="0">
              <a:solidFill>
                <a:schemeClr val="bg1"/>
              </a:solidFill>
              <a:latin typeface="Avenir Book" charset="0"/>
              <a:ea typeface="Avenir Book" charset="0"/>
              <a:cs typeface="Avenir Book" charset="0"/>
            </a:endParaRPr>
          </a:p>
        </p:txBody>
      </p:sp>
    </p:spTree>
    <p:extLst>
      <p:ext uri="{BB962C8B-B14F-4D97-AF65-F5344CB8AC3E}">
        <p14:creationId xmlns:p14="http://schemas.microsoft.com/office/powerpoint/2010/main" val="13908070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9942A088-2D88-4785-9563-2D991F6ADF88}"/>
              </a:ext>
            </a:extLst>
          </p:cNvPr>
          <p:cNvSpPr>
            <a:spLocks noGrp="1"/>
          </p:cNvSpPr>
          <p:nvPr>
            <p:ph type="subTitle" idx="4294967295"/>
          </p:nvPr>
        </p:nvSpPr>
        <p:spPr>
          <a:xfrm>
            <a:off x="1785015" y="2682086"/>
            <a:ext cx="8562975" cy="977900"/>
          </a:xfrm>
        </p:spPr>
        <p:txBody>
          <a:bodyPr>
            <a:normAutofit/>
          </a:bodyPr>
          <a:lstStyle/>
          <a:p>
            <a:pPr marL="0" indent="0" algn="ctr">
              <a:buNone/>
            </a:pPr>
            <a:r>
              <a:rPr lang="en-US" sz="3200" dirty="0" smtClean="0">
                <a:solidFill>
                  <a:schemeClr val="tx2"/>
                </a:solidFill>
              </a:rPr>
              <a:t>Say hello to others</a:t>
            </a:r>
            <a:r>
              <a:rPr lang="mr-IN" sz="3200" dirty="0" smtClean="0">
                <a:solidFill>
                  <a:schemeClr val="tx2"/>
                </a:solidFill>
              </a:rPr>
              <a:t>…</a:t>
            </a:r>
            <a:endParaRPr lang="en-US" sz="3200" dirty="0">
              <a:solidFill>
                <a:schemeClr val="tx2"/>
              </a:solidFill>
            </a:endParaRPr>
          </a:p>
        </p:txBody>
      </p:sp>
      <p:pic>
        <p:nvPicPr>
          <p:cNvPr id="4" name="Picture 3">
            <a:extLst>
              <a:ext uri="{FF2B5EF4-FFF2-40B4-BE49-F238E27FC236}">
                <a16:creationId xmlns:a16="http://schemas.microsoft.com/office/drawing/2014/main" xmlns="" id="{2CAB63C0-0CAE-47D7-966A-5C918CFEC1DA}"/>
              </a:ext>
            </a:extLst>
          </p:cNvPr>
          <p:cNvPicPr>
            <a:picLocks noChangeAspect="1"/>
          </p:cNvPicPr>
          <p:nvPr/>
        </p:nvPicPr>
        <p:blipFill>
          <a:blip r:embed="rId3">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bwMode="auto">
          <a:xfrm>
            <a:off x="4072067" y="648940"/>
            <a:ext cx="4047862" cy="1021186"/>
          </a:xfrm>
          <a:prstGeom prst="rect">
            <a:avLst/>
          </a:prstGeom>
        </p:spPr>
      </p:pic>
      <p:sp>
        <p:nvSpPr>
          <p:cNvPr id="5" name="Rectangle 4"/>
          <p:cNvSpPr/>
          <p:nvPr/>
        </p:nvSpPr>
        <p:spPr>
          <a:xfrm>
            <a:off x="1647779" y="3682043"/>
            <a:ext cx="8837445" cy="795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8215" y="3557105"/>
            <a:ext cx="1045144" cy="1045144"/>
          </a:xfrm>
          <a:prstGeom prst="rect">
            <a:avLst/>
          </a:prstGeom>
        </p:spPr>
      </p:pic>
      <p:sp>
        <p:nvSpPr>
          <p:cNvPr id="6" name="TextBox 5"/>
          <p:cNvSpPr txBox="1"/>
          <p:nvPr/>
        </p:nvSpPr>
        <p:spPr>
          <a:xfrm>
            <a:off x="1785015" y="3756511"/>
            <a:ext cx="6030077" cy="646331"/>
          </a:xfrm>
          <a:prstGeom prst="rect">
            <a:avLst/>
          </a:prstGeom>
          <a:noFill/>
        </p:spPr>
        <p:txBody>
          <a:bodyPr wrap="square" rtlCol="0">
            <a:spAutoFit/>
          </a:bodyPr>
          <a:lstStyle/>
          <a:p>
            <a:r>
              <a:rPr lang="en-US" b="1" dirty="0" smtClean="0">
                <a:solidFill>
                  <a:schemeClr val="bg1"/>
                </a:solidFill>
                <a:latin typeface="Avenir Book" charset="0"/>
                <a:ea typeface="Avenir Book" charset="0"/>
                <a:cs typeface="Avenir Book" charset="0"/>
              </a:rPr>
              <a:t>Join the conversation by opening </a:t>
            </a:r>
            <a:r>
              <a:rPr lang="en-US" b="1" smtClean="0">
                <a:solidFill>
                  <a:schemeClr val="bg1"/>
                </a:solidFill>
                <a:latin typeface="Avenir Book" charset="0"/>
                <a:ea typeface="Avenir Book" charset="0"/>
                <a:cs typeface="Avenir Book" charset="0"/>
              </a:rPr>
              <a:t>the “Group Chat” </a:t>
            </a:r>
            <a:r>
              <a:rPr lang="en-US" b="1" dirty="0" smtClean="0">
                <a:solidFill>
                  <a:schemeClr val="bg1"/>
                </a:solidFill>
                <a:latin typeface="Avenir Book" charset="0"/>
                <a:ea typeface="Avenir Book" charset="0"/>
                <a:cs typeface="Avenir Book" charset="0"/>
              </a:rPr>
              <a:t>widget in the dashboard.</a:t>
            </a:r>
            <a:endParaRPr lang="en-US" b="1" dirty="0">
              <a:solidFill>
                <a:schemeClr val="bg1"/>
              </a:solidFill>
              <a:latin typeface="Avenir Book" charset="0"/>
              <a:ea typeface="Avenir Book" charset="0"/>
              <a:cs typeface="Avenir Book" charset="0"/>
            </a:endParaRPr>
          </a:p>
        </p:txBody>
      </p:sp>
      <p:sp>
        <p:nvSpPr>
          <p:cNvPr id="9" name="Right Arrow 8"/>
          <p:cNvSpPr/>
          <p:nvPr/>
        </p:nvSpPr>
        <p:spPr>
          <a:xfrm>
            <a:off x="7603337" y="3791282"/>
            <a:ext cx="1020277" cy="5053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3594033"/>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extBox 4"/>
          <p:cNvSpPr txBox="1"/>
          <p:nvPr/>
        </p:nvSpPr>
        <p:spPr>
          <a:xfrm>
            <a:off x="1564399" y="2067373"/>
            <a:ext cx="10550013" cy="3046988"/>
          </a:xfrm>
          <a:prstGeom prst="rect">
            <a:avLst/>
          </a:prstGeom>
          <a:noFill/>
        </p:spPr>
        <p:txBody>
          <a:bodyPr wrap="square" rtlCol="0">
            <a:spAutoFit/>
          </a:bodyPr>
          <a:lstStyle/>
          <a:p>
            <a:r>
              <a:rPr lang="en-US" sz="9600" dirty="0" smtClean="0">
                <a:solidFill>
                  <a:schemeClr val="bg1">
                    <a:lumMod val="75000"/>
                  </a:schemeClr>
                </a:solidFill>
                <a:latin typeface="Book Antiqua" charset="0"/>
                <a:ea typeface="Book Antiqua" charset="0"/>
                <a:cs typeface="Book Antiqua" charset="0"/>
              </a:rPr>
              <a:t>“ </a:t>
            </a:r>
            <a:br>
              <a:rPr lang="en-US" sz="9600" dirty="0" smtClean="0">
                <a:solidFill>
                  <a:schemeClr val="bg1">
                    <a:lumMod val="75000"/>
                  </a:schemeClr>
                </a:solidFill>
                <a:latin typeface="Book Antiqua" charset="0"/>
                <a:ea typeface="Book Antiqua" charset="0"/>
                <a:cs typeface="Book Antiqua" charset="0"/>
              </a:rPr>
            </a:br>
            <a:r>
              <a:rPr lang="en-US" sz="9600" dirty="0" smtClean="0">
                <a:solidFill>
                  <a:schemeClr val="bg1">
                    <a:lumMod val="75000"/>
                  </a:schemeClr>
                </a:solidFill>
                <a:latin typeface="Book Antiqua" charset="0"/>
                <a:ea typeface="Book Antiqua" charset="0"/>
                <a:cs typeface="Book Antiqua" charset="0"/>
              </a:rPr>
              <a:t>														</a:t>
            </a:r>
            <a:r>
              <a:rPr lang="en-US" sz="9600" dirty="0">
                <a:solidFill>
                  <a:schemeClr val="bg1">
                    <a:lumMod val="75000"/>
                  </a:schemeClr>
                </a:solidFill>
                <a:latin typeface="Book Antiqua" charset="0"/>
                <a:ea typeface="Book Antiqua" charset="0"/>
                <a:cs typeface="Book Antiqua" charset="0"/>
              </a:rPr>
              <a:t> </a:t>
            </a:r>
            <a:r>
              <a:rPr lang="en-US" sz="9600" dirty="0" smtClean="0">
                <a:solidFill>
                  <a:schemeClr val="bg1">
                    <a:lumMod val="75000"/>
                  </a:schemeClr>
                </a:solidFill>
                <a:latin typeface="Book Antiqua" charset="0"/>
                <a:ea typeface="Book Antiqua" charset="0"/>
                <a:cs typeface="Book Antiqua" charset="0"/>
              </a:rPr>
              <a:t> </a:t>
            </a:r>
            <a:r>
              <a:rPr lang="en-US" sz="9600" dirty="0" smtClean="0">
                <a:solidFill>
                  <a:schemeClr val="bg1">
                    <a:lumMod val="75000"/>
                  </a:schemeClr>
                </a:solidFill>
                <a:latin typeface="Book Antiqua" charset="0"/>
                <a:ea typeface="Book Antiqua" charset="0"/>
                <a:cs typeface="Book Antiqua" charset="0"/>
              </a:rPr>
              <a:t>     ”</a:t>
            </a:r>
            <a:endParaRPr lang="en-US" sz="9600" dirty="0">
              <a:solidFill>
                <a:schemeClr val="bg1">
                  <a:lumMod val="75000"/>
                </a:schemeClr>
              </a:solidFill>
              <a:latin typeface="Book Antiqua" charset="0"/>
              <a:ea typeface="Book Antiqua" charset="0"/>
              <a:cs typeface="Book Antiqua" charset="0"/>
            </a:endParaRPr>
          </a:p>
        </p:txBody>
      </p:sp>
      <p:sp>
        <p:nvSpPr>
          <p:cNvPr id="2" name="Title 1">
            <a:extLst>
              <a:ext uri="{FF2B5EF4-FFF2-40B4-BE49-F238E27FC236}">
                <a16:creationId xmlns:a16="http://schemas.microsoft.com/office/drawing/2014/main" xmlns="" id="{CCAA7B13-C673-46D0-A0C9-D66DE26CD36A}"/>
              </a:ext>
            </a:extLst>
          </p:cNvPr>
          <p:cNvSpPr>
            <a:spLocks noGrp="1"/>
          </p:cNvSpPr>
          <p:nvPr>
            <p:ph type="title"/>
          </p:nvPr>
        </p:nvSpPr>
        <p:spPr>
          <a:xfrm>
            <a:off x="1485741" y="2824797"/>
            <a:ext cx="9520158" cy="619433"/>
          </a:xfrm>
        </p:spPr>
        <p:txBody>
          <a:bodyPr>
            <a:normAutofit/>
          </a:bodyPr>
          <a:lstStyle/>
          <a:p>
            <a:pPr algn="ctr">
              <a:lnSpc>
                <a:spcPct val="100000"/>
              </a:lnSpc>
            </a:pPr>
            <a:r>
              <a:rPr lang="en-US" i="1" dirty="0"/>
              <a:t>You’re not meant to do leadership in isolation.</a:t>
            </a:r>
            <a:endParaRPr lang="en-US" i="1" dirty="0"/>
          </a:p>
        </p:txBody>
      </p:sp>
      <p:sp>
        <p:nvSpPr>
          <p:cNvPr id="4" name="TextBox 3"/>
          <p:cNvSpPr txBox="1"/>
          <p:nvPr/>
        </p:nvSpPr>
        <p:spPr>
          <a:xfrm>
            <a:off x="4860486" y="4003370"/>
            <a:ext cx="2770668" cy="369332"/>
          </a:xfrm>
          <a:prstGeom prst="rect">
            <a:avLst/>
          </a:prstGeom>
          <a:noFill/>
        </p:spPr>
        <p:txBody>
          <a:bodyPr wrap="square" rtlCol="0">
            <a:spAutoFit/>
          </a:bodyPr>
          <a:lstStyle/>
          <a:p>
            <a:pPr algn="ctr"/>
            <a:r>
              <a:rPr lang="en-US" dirty="0" smtClean="0"/>
              <a:t>- </a:t>
            </a:r>
            <a:r>
              <a:rPr lang="en-US" dirty="0" smtClean="0"/>
              <a:t>Levi </a:t>
            </a:r>
            <a:r>
              <a:rPr lang="en-US" dirty="0" err="1" smtClean="0"/>
              <a:t>Lusko</a:t>
            </a:r>
            <a:endParaRPr lang="en-US" dirty="0"/>
          </a:p>
        </p:txBody>
      </p:sp>
    </p:spTree>
    <p:extLst>
      <p:ext uri="{BB962C8B-B14F-4D97-AF65-F5344CB8AC3E}">
        <p14:creationId xmlns:p14="http://schemas.microsoft.com/office/powerpoint/2010/main" val="1310790339"/>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extBox 4"/>
          <p:cNvSpPr txBox="1"/>
          <p:nvPr/>
        </p:nvSpPr>
        <p:spPr>
          <a:xfrm>
            <a:off x="2434805" y="2048555"/>
            <a:ext cx="10550013" cy="3046988"/>
          </a:xfrm>
          <a:prstGeom prst="rect">
            <a:avLst/>
          </a:prstGeom>
          <a:noFill/>
        </p:spPr>
        <p:txBody>
          <a:bodyPr wrap="square" rtlCol="0">
            <a:spAutoFit/>
          </a:bodyPr>
          <a:lstStyle/>
          <a:p>
            <a:r>
              <a:rPr lang="en-US" sz="9600" dirty="0" smtClean="0">
                <a:solidFill>
                  <a:schemeClr val="bg1">
                    <a:lumMod val="75000"/>
                  </a:schemeClr>
                </a:solidFill>
                <a:latin typeface="Book Antiqua" charset="0"/>
                <a:ea typeface="Book Antiqua" charset="0"/>
                <a:cs typeface="Book Antiqua" charset="0"/>
              </a:rPr>
              <a:t>“ </a:t>
            </a:r>
            <a:br>
              <a:rPr lang="en-US" sz="9600" dirty="0" smtClean="0">
                <a:solidFill>
                  <a:schemeClr val="bg1">
                    <a:lumMod val="75000"/>
                  </a:schemeClr>
                </a:solidFill>
                <a:latin typeface="Book Antiqua" charset="0"/>
                <a:ea typeface="Book Antiqua" charset="0"/>
                <a:cs typeface="Book Antiqua" charset="0"/>
              </a:rPr>
            </a:br>
            <a:r>
              <a:rPr lang="en-US" sz="9600" dirty="0" smtClean="0">
                <a:solidFill>
                  <a:schemeClr val="bg1">
                    <a:lumMod val="75000"/>
                  </a:schemeClr>
                </a:solidFill>
                <a:latin typeface="Book Antiqua" charset="0"/>
                <a:ea typeface="Book Antiqua" charset="0"/>
                <a:cs typeface="Book Antiqua" charset="0"/>
              </a:rPr>
              <a:t>													</a:t>
            </a:r>
            <a:r>
              <a:rPr lang="en-US" sz="9600" dirty="0" smtClean="0">
                <a:solidFill>
                  <a:schemeClr val="bg1">
                    <a:lumMod val="75000"/>
                  </a:schemeClr>
                </a:solidFill>
                <a:latin typeface="Book Antiqua" charset="0"/>
                <a:ea typeface="Book Antiqua" charset="0"/>
                <a:cs typeface="Book Antiqua" charset="0"/>
              </a:rPr>
              <a:t>”</a:t>
            </a:r>
            <a:endParaRPr lang="en-US" sz="9600" dirty="0">
              <a:solidFill>
                <a:schemeClr val="bg1">
                  <a:lumMod val="75000"/>
                </a:schemeClr>
              </a:solidFill>
              <a:latin typeface="Book Antiqua" charset="0"/>
              <a:ea typeface="Book Antiqua" charset="0"/>
              <a:cs typeface="Book Antiqua" charset="0"/>
            </a:endParaRPr>
          </a:p>
        </p:txBody>
      </p:sp>
      <p:sp>
        <p:nvSpPr>
          <p:cNvPr id="2" name="Title 1">
            <a:extLst>
              <a:ext uri="{FF2B5EF4-FFF2-40B4-BE49-F238E27FC236}">
                <a16:creationId xmlns:a16="http://schemas.microsoft.com/office/drawing/2014/main" xmlns="" id="{CCAA7B13-C673-46D0-A0C9-D66DE26CD36A}"/>
              </a:ext>
            </a:extLst>
          </p:cNvPr>
          <p:cNvSpPr>
            <a:spLocks noGrp="1"/>
          </p:cNvSpPr>
          <p:nvPr>
            <p:ph type="title"/>
          </p:nvPr>
        </p:nvSpPr>
        <p:spPr>
          <a:xfrm>
            <a:off x="1171108" y="2824797"/>
            <a:ext cx="9520158" cy="619433"/>
          </a:xfrm>
        </p:spPr>
        <p:txBody>
          <a:bodyPr>
            <a:normAutofit/>
          </a:bodyPr>
          <a:lstStyle/>
          <a:p>
            <a:pPr algn="ctr">
              <a:lnSpc>
                <a:spcPct val="100000"/>
              </a:lnSpc>
            </a:pPr>
            <a:r>
              <a:rPr lang="en-US" i="1" dirty="0"/>
              <a:t>You’re loco if you’re rolling solo</a:t>
            </a:r>
            <a:r>
              <a:rPr lang="en-US" i="1" dirty="0" smtClean="0"/>
              <a:t>.</a:t>
            </a:r>
            <a:endParaRPr lang="en-US" i="1" dirty="0"/>
          </a:p>
        </p:txBody>
      </p:sp>
    </p:spTree>
    <p:extLst>
      <p:ext uri="{BB962C8B-B14F-4D97-AF65-F5344CB8AC3E}">
        <p14:creationId xmlns:p14="http://schemas.microsoft.com/office/powerpoint/2010/main" val="1160546543"/>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extBox 4"/>
          <p:cNvSpPr txBox="1"/>
          <p:nvPr/>
        </p:nvSpPr>
        <p:spPr>
          <a:xfrm>
            <a:off x="2356147" y="2096869"/>
            <a:ext cx="10550013" cy="3046988"/>
          </a:xfrm>
          <a:prstGeom prst="rect">
            <a:avLst/>
          </a:prstGeom>
          <a:noFill/>
        </p:spPr>
        <p:txBody>
          <a:bodyPr wrap="square" rtlCol="0">
            <a:spAutoFit/>
          </a:bodyPr>
          <a:lstStyle/>
          <a:p>
            <a:r>
              <a:rPr lang="en-US" sz="9600" dirty="0" smtClean="0">
                <a:solidFill>
                  <a:schemeClr val="bg1">
                    <a:lumMod val="75000"/>
                  </a:schemeClr>
                </a:solidFill>
                <a:latin typeface="Book Antiqua" charset="0"/>
                <a:ea typeface="Book Antiqua" charset="0"/>
                <a:cs typeface="Book Antiqua" charset="0"/>
              </a:rPr>
              <a:t>“ </a:t>
            </a:r>
            <a:br>
              <a:rPr lang="en-US" sz="9600" dirty="0" smtClean="0">
                <a:solidFill>
                  <a:schemeClr val="bg1">
                    <a:lumMod val="75000"/>
                  </a:schemeClr>
                </a:solidFill>
                <a:latin typeface="Book Antiqua" charset="0"/>
                <a:ea typeface="Book Antiqua" charset="0"/>
                <a:cs typeface="Book Antiqua" charset="0"/>
              </a:rPr>
            </a:br>
            <a:r>
              <a:rPr lang="en-US" sz="9600" dirty="0" smtClean="0">
                <a:solidFill>
                  <a:schemeClr val="bg1">
                    <a:lumMod val="75000"/>
                  </a:schemeClr>
                </a:solidFill>
                <a:latin typeface="Book Antiqua" charset="0"/>
                <a:ea typeface="Book Antiqua" charset="0"/>
                <a:cs typeface="Book Antiqua" charset="0"/>
              </a:rPr>
              <a:t>														</a:t>
            </a:r>
            <a:r>
              <a:rPr lang="en-US" sz="9600">
                <a:solidFill>
                  <a:schemeClr val="bg1">
                    <a:lumMod val="75000"/>
                  </a:schemeClr>
                </a:solidFill>
                <a:latin typeface="Book Antiqua" charset="0"/>
                <a:ea typeface="Book Antiqua" charset="0"/>
                <a:cs typeface="Book Antiqua" charset="0"/>
              </a:rPr>
              <a:t> </a:t>
            </a:r>
            <a:r>
              <a:rPr lang="en-US" sz="9600" smtClean="0">
                <a:solidFill>
                  <a:schemeClr val="bg1">
                    <a:lumMod val="75000"/>
                  </a:schemeClr>
                </a:solidFill>
                <a:latin typeface="Book Antiqua" charset="0"/>
                <a:ea typeface="Book Antiqua" charset="0"/>
                <a:cs typeface="Book Antiqua" charset="0"/>
              </a:rPr>
              <a:t>”</a:t>
            </a:r>
            <a:endParaRPr lang="en-US" sz="9600" dirty="0">
              <a:solidFill>
                <a:schemeClr val="bg1">
                  <a:lumMod val="75000"/>
                </a:schemeClr>
              </a:solidFill>
              <a:latin typeface="Book Antiqua" charset="0"/>
              <a:ea typeface="Book Antiqua" charset="0"/>
              <a:cs typeface="Book Antiqua" charset="0"/>
            </a:endParaRPr>
          </a:p>
        </p:txBody>
      </p:sp>
      <p:sp>
        <p:nvSpPr>
          <p:cNvPr id="2" name="Title 1">
            <a:extLst>
              <a:ext uri="{FF2B5EF4-FFF2-40B4-BE49-F238E27FC236}">
                <a16:creationId xmlns:a16="http://schemas.microsoft.com/office/drawing/2014/main" xmlns="" id="{CCAA7B13-C673-46D0-A0C9-D66DE26CD36A}"/>
              </a:ext>
            </a:extLst>
          </p:cNvPr>
          <p:cNvSpPr>
            <a:spLocks noGrp="1"/>
          </p:cNvSpPr>
          <p:nvPr>
            <p:ph type="title"/>
          </p:nvPr>
        </p:nvSpPr>
        <p:spPr>
          <a:xfrm>
            <a:off x="1485741" y="2824797"/>
            <a:ext cx="9520158" cy="619433"/>
          </a:xfrm>
        </p:spPr>
        <p:txBody>
          <a:bodyPr>
            <a:normAutofit/>
          </a:bodyPr>
          <a:lstStyle/>
          <a:p>
            <a:pPr algn="ctr">
              <a:lnSpc>
                <a:spcPct val="100000"/>
              </a:lnSpc>
            </a:pPr>
            <a:r>
              <a:rPr lang="en-US" i="1" dirty="0"/>
              <a:t>You’re only as sick as your secrets.</a:t>
            </a:r>
            <a:endParaRPr lang="en-US" i="1" dirty="0"/>
          </a:p>
        </p:txBody>
      </p:sp>
      <p:sp>
        <p:nvSpPr>
          <p:cNvPr id="4" name="TextBox 3"/>
          <p:cNvSpPr txBox="1"/>
          <p:nvPr/>
        </p:nvSpPr>
        <p:spPr>
          <a:xfrm>
            <a:off x="4860486" y="4003370"/>
            <a:ext cx="2770668" cy="369332"/>
          </a:xfrm>
          <a:prstGeom prst="rect">
            <a:avLst/>
          </a:prstGeom>
          <a:noFill/>
        </p:spPr>
        <p:txBody>
          <a:bodyPr wrap="square" rtlCol="0">
            <a:spAutoFit/>
          </a:bodyPr>
          <a:lstStyle/>
          <a:p>
            <a:pPr algn="ctr"/>
            <a:r>
              <a:rPr lang="en-US" dirty="0" smtClean="0"/>
              <a:t>- </a:t>
            </a:r>
            <a:r>
              <a:rPr lang="en-US" dirty="0" smtClean="0"/>
              <a:t>Levi </a:t>
            </a:r>
            <a:r>
              <a:rPr lang="en-US" dirty="0" err="1" smtClean="0"/>
              <a:t>Lusko</a:t>
            </a:r>
            <a:endParaRPr lang="en-US" dirty="0"/>
          </a:p>
        </p:txBody>
      </p:sp>
    </p:spTree>
    <p:extLst>
      <p:ext uri="{BB962C8B-B14F-4D97-AF65-F5344CB8AC3E}">
        <p14:creationId xmlns:p14="http://schemas.microsoft.com/office/powerpoint/2010/main" val="210631977"/>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extBox 4"/>
          <p:cNvSpPr txBox="1"/>
          <p:nvPr/>
        </p:nvSpPr>
        <p:spPr>
          <a:xfrm>
            <a:off x="970813" y="1910056"/>
            <a:ext cx="10550013" cy="3046988"/>
          </a:xfrm>
          <a:prstGeom prst="rect">
            <a:avLst/>
          </a:prstGeom>
          <a:noFill/>
        </p:spPr>
        <p:txBody>
          <a:bodyPr wrap="square" rtlCol="0">
            <a:spAutoFit/>
          </a:bodyPr>
          <a:lstStyle/>
          <a:p>
            <a:r>
              <a:rPr lang="en-US" sz="9600" dirty="0" smtClean="0">
                <a:solidFill>
                  <a:schemeClr val="bg1">
                    <a:lumMod val="75000"/>
                  </a:schemeClr>
                </a:solidFill>
                <a:latin typeface="Book Antiqua" charset="0"/>
                <a:ea typeface="Book Antiqua" charset="0"/>
                <a:cs typeface="Book Antiqua" charset="0"/>
              </a:rPr>
              <a:t>“ </a:t>
            </a:r>
            <a:br>
              <a:rPr lang="en-US" sz="9600" dirty="0" smtClean="0">
                <a:solidFill>
                  <a:schemeClr val="bg1">
                    <a:lumMod val="75000"/>
                  </a:schemeClr>
                </a:solidFill>
                <a:latin typeface="Book Antiqua" charset="0"/>
                <a:ea typeface="Book Antiqua" charset="0"/>
                <a:cs typeface="Book Antiqua" charset="0"/>
              </a:rPr>
            </a:br>
            <a:r>
              <a:rPr lang="en-US" sz="9600" dirty="0" smtClean="0">
                <a:solidFill>
                  <a:schemeClr val="bg1">
                    <a:lumMod val="75000"/>
                  </a:schemeClr>
                </a:solidFill>
                <a:latin typeface="Book Antiqua" charset="0"/>
                <a:ea typeface="Book Antiqua" charset="0"/>
                <a:cs typeface="Book Antiqua" charset="0"/>
              </a:rPr>
              <a:t>														</a:t>
            </a:r>
            <a:r>
              <a:rPr lang="en-US" sz="9600" dirty="0">
                <a:solidFill>
                  <a:schemeClr val="bg1">
                    <a:lumMod val="75000"/>
                  </a:schemeClr>
                </a:solidFill>
                <a:latin typeface="Book Antiqua" charset="0"/>
                <a:ea typeface="Book Antiqua" charset="0"/>
                <a:cs typeface="Book Antiqua" charset="0"/>
              </a:rPr>
              <a:t> </a:t>
            </a:r>
            <a:r>
              <a:rPr lang="en-US" sz="9600" dirty="0" smtClean="0">
                <a:solidFill>
                  <a:schemeClr val="bg1">
                    <a:lumMod val="75000"/>
                  </a:schemeClr>
                </a:solidFill>
                <a:latin typeface="Book Antiqua" charset="0"/>
                <a:ea typeface="Book Antiqua" charset="0"/>
                <a:cs typeface="Book Antiqua" charset="0"/>
              </a:rPr>
              <a:t>         ”</a:t>
            </a:r>
            <a:endParaRPr lang="en-US" sz="9600" dirty="0">
              <a:solidFill>
                <a:schemeClr val="bg1">
                  <a:lumMod val="75000"/>
                </a:schemeClr>
              </a:solidFill>
              <a:latin typeface="Book Antiqua" charset="0"/>
              <a:ea typeface="Book Antiqua" charset="0"/>
              <a:cs typeface="Book Antiqua" charset="0"/>
            </a:endParaRPr>
          </a:p>
        </p:txBody>
      </p:sp>
      <p:sp>
        <p:nvSpPr>
          <p:cNvPr id="2" name="Title 1">
            <a:extLst>
              <a:ext uri="{FF2B5EF4-FFF2-40B4-BE49-F238E27FC236}">
                <a16:creationId xmlns:a16="http://schemas.microsoft.com/office/drawing/2014/main" xmlns="" id="{CCAA7B13-C673-46D0-A0C9-D66DE26CD36A}"/>
              </a:ext>
            </a:extLst>
          </p:cNvPr>
          <p:cNvSpPr>
            <a:spLocks noGrp="1"/>
          </p:cNvSpPr>
          <p:nvPr>
            <p:ph type="title"/>
          </p:nvPr>
        </p:nvSpPr>
        <p:spPr>
          <a:xfrm>
            <a:off x="1416915" y="2477730"/>
            <a:ext cx="9520158" cy="1595765"/>
          </a:xfrm>
        </p:spPr>
        <p:txBody>
          <a:bodyPr>
            <a:normAutofit/>
          </a:bodyPr>
          <a:lstStyle/>
          <a:p>
            <a:pPr algn="ctr">
              <a:lnSpc>
                <a:spcPct val="100000"/>
              </a:lnSpc>
            </a:pPr>
            <a:r>
              <a:rPr lang="en-US" i="1"/>
              <a:t>You’ll feel so much better when you choose to name the things that hold you back and rush out across the no-mans land and into all that Jesus has for you.</a:t>
            </a:r>
            <a:endParaRPr lang="en-US" i="1" dirty="0"/>
          </a:p>
        </p:txBody>
      </p:sp>
      <p:sp>
        <p:nvSpPr>
          <p:cNvPr id="4" name="TextBox 3"/>
          <p:cNvSpPr txBox="1"/>
          <p:nvPr/>
        </p:nvSpPr>
        <p:spPr>
          <a:xfrm>
            <a:off x="4860485" y="4333771"/>
            <a:ext cx="2770668" cy="369332"/>
          </a:xfrm>
          <a:prstGeom prst="rect">
            <a:avLst/>
          </a:prstGeom>
          <a:noFill/>
        </p:spPr>
        <p:txBody>
          <a:bodyPr wrap="square" rtlCol="0">
            <a:spAutoFit/>
          </a:bodyPr>
          <a:lstStyle/>
          <a:p>
            <a:pPr algn="ctr"/>
            <a:r>
              <a:rPr lang="en-US" dirty="0" smtClean="0"/>
              <a:t>- </a:t>
            </a:r>
            <a:r>
              <a:rPr lang="en-US" dirty="0" smtClean="0"/>
              <a:t>Levi </a:t>
            </a:r>
            <a:r>
              <a:rPr lang="en-US" dirty="0" err="1" smtClean="0"/>
              <a:t>Lusko</a:t>
            </a:r>
            <a:endParaRPr lang="en-US" dirty="0"/>
          </a:p>
        </p:txBody>
      </p:sp>
    </p:spTree>
    <p:extLst>
      <p:ext uri="{BB962C8B-B14F-4D97-AF65-F5344CB8AC3E}">
        <p14:creationId xmlns:p14="http://schemas.microsoft.com/office/powerpoint/2010/main" val="767663723"/>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3EA81C-6BE0-410A-8506-2EBBD50FB323}"/>
              </a:ext>
            </a:extLst>
          </p:cNvPr>
          <p:cNvSpPr>
            <a:spLocks noGrp="1"/>
          </p:cNvSpPr>
          <p:nvPr>
            <p:ph type="title"/>
          </p:nvPr>
        </p:nvSpPr>
        <p:spPr/>
        <p:txBody>
          <a:bodyPr>
            <a:normAutofit/>
          </a:bodyPr>
          <a:lstStyle/>
          <a:p>
            <a:r>
              <a:rPr lang="en-US" sz="4000" i="1" dirty="0" smtClean="0"/>
              <a:t>I Declare War</a:t>
            </a:r>
            <a:br>
              <a:rPr lang="en-US" sz="4000" i="1" dirty="0" smtClean="0"/>
            </a:br>
            <a:r>
              <a:rPr lang="en-US" sz="2700" i="1" dirty="0"/>
              <a:t>Four Keys to Winning the Battle with Yourself</a:t>
            </a:r>
            <a:endParaRPr lang="en-US" sz="2700" dirty="0"/>
          </a:p>
        </p:txBody>
      </p:sp>
      <p:pic>
        <p:nvPicPr>
          <p:cNvPr id="5" name="Content Placeholder 4">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40225" y="2935886"/>
            <a:ext cx="3791223" cy="2594881"/>
          </a:xfrm>
          <a:prstGeom prst="rect">
            <a:avLst/>
          </a:prstGeom>
          <a:ln>
            <a:noFill/>
          </a:ln>
          <a:effectLst>
            <a:outerShdw blurRad="292100" dist="139700" dir="2700000" algn="tl" rotWithShape="0">
              <a:srgbClr val="333333">
                <a:alpha val="65000"/>
              </a:srgbClr>
            </a:outerShdw>
          </a:effectLst>
        </p:spPr>
      </p:pic>
      <p:sp>
        <p:nvSpPr>
          <p:cNvPr id="6" name="Title 1">
            <a:extLst>
              <a:ext uri="{FF2B5EF4-FFF2-40B4-BE49-F238E27FC236}">
                <a16:creationId xmlns:a16="http://schemas.microsoft.com/office/drawing/2014/main" xmlns="" id="{413EA81C-6BE0-410A-8506-2EBBD50FB323}"/>
              </a:ext>
            </a:extLst>
          </p:cNvPr>
          <p:cNvSpPr txBox="1">
            <a:spLocks/>
          </p:cNvSpPr>
          <p:nvPr/>
        </p:nvSpPr>
        <p:spPr>
          <a:xfrm>
            <a:off x="6053997" y="2591550"/>
            <a:ext cx="5000857" cy="93811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US" sz="2100" smtClean="0"/>
              <a:t>By </a:t>
            </a:r>
            <a:r>
              <a:rPr lang="en-US" sz="2100" dirty="0" smtClean="0"/>
              <a:t>Levi </a:t>
            </a:r>
            <a:r>
              <a:rPr lang="en-US" sz="2100" dirty="0" err="1" smtClean="0"/>
              <a:t>Lusko</a:t>
            </a:r>
            <a:endParaRPr lang="en-US" sz="2100" dirty="0" smtClean="0"/>
          </a:p>
        </p:txBody>
      </p:sp>
      <p:sp>
        <p:nvSpPr>
          <p:cNvPr id="7" name="24-Point Star 6"/>
          <p:cNvSpPr/>
          <p:nvPr/>
        </p:nvSpPr>
        <p:spPr>
          <a:xfrm>
            <a:off x="1092955" y="2396285"/>
            <a:ext cx="1367597" cy="1367597"/>
          </a:xfrm>
          <a:prstGeom prst="star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8" name="TextBox 7"/>
          <p:cNvSpPr txBox="1"/>
          <p:nvPr/>
        </p:nvSpPr>
        <p:spPr>
          <a:xfrm>
            <a:off x="1293940" y="2734198"/>
            <a:ext cx="965625" cy="745717"/>
          </a:xfrm>
          <a:prstGeom prst="rect">
            <a:avLst/>
          </a:prstGeom>
          <a:noFill/>
        </p:spPr>
        <p:txBody>
          <a:bodyPr wrap="square" rtlCol="0">
            <a:spAutoFit/>
          </a:bodyPr>
          <a:lstStyle/>
          <a:p>
            <a:pPr algn="ctr">
              <a:lnSpc>
                <a:spcPts val="2500"/>
              </a:lnSpc>
            </a:pPr>
            <a:r>
              <a:rPr lang="en-US" sz="2400" b="1" dirty="0" smtClean="0">
                <a:solidFill>
                  <a:schemeClr val="bg1"/>
                </a:solidFill>
                <a:latin typeface="Avenir Book" charset="0"/>
                <a:ea typeface="Avenir Book" charset="0"/>
                <a:cs typeface="Avenir Book" charset="0"/>
              </a:rPr>
              <a:t>40%</a:t>
            </a:r>
          </a:p>
          <a:p>
            <a:pPr algn="ctr">
              <a:lnSpc>
                <a:spcPts val="2500"/>
              </a:lnSpc>
            </a:pPr>
            <a:r>
              <a:rPr lang="en-US" sz="2400" b="1" dirty="0" smtClean="0">
                <a:solidFill>
                  <a:schemeClr val="bg1"/>
                </a:solidFill>
                <a:latin typeface="Avenir Book" charset="0"/>
                <a:ea typeface="Avenir Book" charset="0"/>
                <a:cs typeface="Avenir Book" charset="0"/>
              </a:rPr>
              <a:t>OFF</a:t>
            </a:r>
            <a:endParaRPr lang="en-US" sz="2400" b="1" dirty="0">
              <a:solidFill>
                <a:schemeClr val="bg1"/>
              </a:solidFill>
              <a:latin typeface="Avenir Book" charset="0"/>
              <a:ea typeface="Avenir Book" charset="0"/>
              <a:cs typeface="Avenir Book" charset="0"/>
            </a:endParaRPr>
          </a:p>
        </p:txBody>
      </p:sp>
      <p:sp>
        <p:nvSpPr>
          <p:cNvPr id="9" name="TextBox 8"/>
          <p:cNvSpPr txBox="1"/>
          <p:nvPr/>
        </p:nvSpPr>
        <p:spPr>
          <a:xfrm>
            <a:off x="6121667" y="3137329"/>
            <a:ext cx="4562668" cy="1661993"/>
          </a:xfrm>
          <a:prstGeom prst="rect">
            <a:avLst/>
          </a:prstGeom>
          <a:noFill/>
        </p:spPr>
        <p:txBody>
          <a:bodyPr wrap="square" rtlCol="0">
            <a:spAutoFit/>
          </a:bodyPr>
          <a:lstStyle/>
          <a:p>
            <a:r>
              <a:rPr lang="en-US" sz="2400" dirty="0" smtClean="0"/>
              <a:t>DVD &amp; Study Guide</a:t>
            </a:r>
            <a:endParaRPr lang="en-US" sz="2400" dirty="0"/>
          </a:p>
          <a:p>
            <a:r>
              <a:rPr lang="en-US" strike="sngStrike" dirty="0" smtClean="0">
                <a:latin typeface="Avenir Book" charset="0"/>
                <a:ea typeface="Avenir Book" charset="0"/>
                <a:cs typeface="Avenir Book" charset="0"/>
              </a:rPr>
              <a:t>$41.99 </a:t>
            </a:r>
            <a:r>
              <a:rPr lang="en-US" dirty="0">
                <a:latin typeface="Avenir Book" charset="0"/>
                <a:ea typeface="Avenir Book" charset="0"/>
                <a:cs typeface="Avenir Book" charset="0"/>
              </a:rPr>
              <a:t>| </a:t>
            </a:r>
            <a:r>
              <a:rPr lang="en-US" b="1" dirty="0">
                <a:solidFill>
                  <a:srgbClr val="FF0000"/>
                </a:solidFill>
                <a:latin typeface="Avenir Book" charset="0"/>
                <a:ea typeface="Avenir Book" charset="0"/>
                <a:cs typeface="Avenir Book" charset="0"/>
              </a:rPr>
              <a:t>NOW </a:t>
            </a:r>
            <a:r>
              <a:rPr lang="en-US" b="1" dirty="0" smtClean="0">
                <a:solidFill>
                  <a:srgbClr val="FF0000"/>
                </a:solidFill>
                <a:latin typeface="Avenir Book" charset="0"/>
                <a:ea typeface="Avenir Book" charset="0"/>
                <a:cs typeface="Avenir Book" charset="0"/>
              </a:rPr>
              <a:t>$25.20</a:t>
            </a:r>
            <a:endParaRPr lang="en-US" dirty="0"/>
          </a:p>
          <a:p>
            <a:endParaRPr lang="en-US" dirty="0" smtClean="0"/>
          </a:p>
          <a:p>
            <a:r>
              <a:rPr lang="en-US" sz="2400" dirty="0" smtClean="0"/>
              <a:t>Book</a:t>
            </a:r>
          </a:p>
          <a:p>
            <a:r>
              <a:rPr lang="en-US" strike="sngStrike" dirty="0" smtClean="0">
                <a:latin typeface="Avenir Book" charset="0"/>
                <a:ea typeface="Avenir Book" charset="0"/>
                <a:cs typeface="Avenir Book" charset="0"/>
              </a:rPr>
              <a:t>$</a:t>
            </a:r>
            <a:r>
              <a:rPr lang="en-US" strike="sngStrike" dirty="0" smtClean="0">
                <a:latin typeface="Avenir Book" charset="0"/>
                <a:ea typeface="Avenir Book" charset="0"/>
                <a:cs typeface="Avenir Book" charset="0"/>
              </a:rPr>
              <a:t>16.99 </a:t>
            </a:r>
            <a:r>
              <a:rPr lang="en-US" dirty="0">
                <a:latin typeface="Avenir Book" charset="0"/>
                <a:ea typeface="Avenir Book" charset="0"/>
                <a:cs typeface="Avenir Book" charset="0"/>
              </a:rPr>
              <a:t>| </a:t>
            </a:r>
            <a:r>
              <a:rPr lang="en-US" b="1" dirty="0">
                <a:solidFill>
                  <a:srgbClr val="FF0000"/>
                </a:solidFill>
                <a:latin typeface="Avenir Book" charset="0"/>
                <a:ea typeface="Avenir Book" charset="0"/>
                <a:cs typeface="Avenir Book" charset="0"/>
              </a:rPr>
              <a:t>NOW </a:t>
            </a:r>
            <a:r>
              <a:rPr lang="en-US" b="1" dirty="0" smtClean="0">
                <a:solidFill>
                  <a:srgbClr val="FF0000"/>
                </a:solidFill>
                <a:latin typeface="Avenir Book" charset="0"/>
                <a:ea typeface="Avenir Book" charset="0"/>
                <a:cs typeface="Avenir Book" charset="0"/>
              </a:rPr>
              <a:t>$10.20</a:t>
            </a:r>
            <a:endParaRPr lang="en-US" dirty="0" smtClean="0"/>
          </a:p>
        </p:txBody>
      </p:sp>
      <p:cxnSp>
        <p:nvCxnSpPr>
          <p:cNvPr id="13" name="Straight Connector 12"/>
          <p:cNvCxnSpPr/>
          <p:nvPr/>
        </p:nvCxnSpPr>
        <p:spPr>
          <a:xfrm>
            <a:off x="6121667" y="3080084"/>
            <a:ext cx="4167739" cy="0"/>
          </a:xfrm>
          <a:prstGeom prst="line">
            <a:avLst/>
          </a:prstGeom>
        </p:spPr>
        <p:style>
          <a:lnRef idx="3">
            <a:schemeClr val="accent1"/>
          </a:lnRef>
          <a:fillRef idx="0">
            <a:schemeClr val="accent1"/>
          </a:fillRef>
          <a:effectRef idx="2">
            <a:schemeClr val="accent1"/>
          </a:effectRef>
          <a:fontRef idx="minor">
            <a:schemeClr val="tx1"/>
          </a:fontRef>
        </p:style>
      </p:cxnSp>
      <p:sp>
        <p:nvSpPr>
          <p:cNvPr id="15" name="Rectangle 14"/>
          <p:cNvSpPr/>
          <p:nvPr/>
        </p:nvSpPr>
        <p:spPr>
          <a:xfrm>
            <a:off x="5957016" y="5076829"/>
            <a:ext cx="5275666" cy="6463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3"/>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896" y="4923384"/>
            <a:ext cx="908965" cy="908965"/>
          </a:xfrm>
          <a:prstGeom prst="rect">
            <a:avLst/>
          </a:prstGeom>
        </p:spPr>
      </p:pic>
      <p:sp>
        <p:nvSpPr>
          <p:cNvPr id="16" name="TextBox 15"/>
          <p:cNvSpPr txBox="1"/>
          <p:nvPr/>
        </p:nvSpPr>
        <p:spPr>
          <a:xfrm>
            <a:off x="7132320" y="5096079"/>
            <a:ext cx="3912909" cy="646331"/>
          </a:xfrm>
          <a:prstGeom prst="rect">
            <a:avLst/>
          </a:prstGeom>
          <a:noFill/>
        </p:spPr>
        <p:txBody>
          <a:bodyPr wrap="square" rtlCol="0">
            <a:spAutoFit/>
          </a:bodyPr>
          <a:lstStyle/>
          <a:p>
            <a:r>
              <a:rPr lang="en-US" b="1" dirty="0" smtClean="0">
                <a:solidFill>
                  <a:schemeClr val="bg1"/>
                </a:solidFill>
                <a:latin typeface="Avenir Book" charset="0"/>
                <a:ea typeface="Avenir Book" charset="0"/>
                <a:cs typeface="Avenir Book" charset="0"/>
              </a:rPr>
              <a:t>Click on the links in the</a:t>
            </a:r>
            <a:br>
              <a:rPr lang="en-US" b="1" dirty="0" smtClean="0">
                <a:solidFill>
                  <a:schemeClr val="bg1"/>
                </a:solidFill>
                <a:latin typeface="Avenir Book" charset="0"/>
                <a:ea typeface="Avenir Book" charset="0"/>
                <a:cs typeface="Avenir Book" charset="0"/>
              </a:rPr>
            </a:br>
            <a:r>
              <a:rPr lang="en-US" b="1" dirty="0" smtClean="0">
                <a:solidFill>
                  <a:schemeClr val="bg1"/>
                </a:solidFill>
                <a:latin typeface="Avenir Book" charset="0"/>
                <a:ea typeface="Avenir Book" charset="0"/>
                <a:cs typeface="Avenir Book" charset="0"/>
              </a:rPr>
              <a:t>“Resource List” widget to purchase.</a:t>
            </a:r>
            <a:endParaRPr lang="en-US" b="1" dirty="0">
              <a:solidFill>
                <a:schemeClr val="bg1"/>
              </a:solidFill>
              <a:latin typeface="Avenir Book" charset="0"/>
              <a:ea typeface="Avenir Book" charset="0"/>
              <a:cs typeface="Avenir Book" charset="0"/>
            </a:endParaRPr>
          </a:p>
        </p:txBody>
      </p:sp>
    </p:spTree>
    <p:extLst>
      <p:ext uri="{BB962C8B-B14F-4D97-AF65-F5344CB8AC3E}">
        <p14:creationId xmlns:p14="http://schemas.microsoft.com/office/powerpoint/2010/main" val="18887566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9942A088-2D88-4785-9563-2D991F6ADF88}"/>
              </a:ext>
            </a:extLst>
          </p:cNvPr>
          <p:cNvSpPr>
            <a:spLocks noGrp="1"/>
          </p:cNvSpPr>
          <p:nvPr>
            <p:ph type="subTitle" idx="4294967295"/>
          </p:nvPr>
        </p:nvSpPr>
        <p:spPr>
          <a:xfrm>
            <a:off x="1814509" y="2388711"/>
            <a:ext cx="8562975" cy="977900"/>
          </a:xfrm>
        </p:spPr>
        <p:txBody>
          <a:bodyPr>
            <a:normAutofit/>
          </a:bodyPr>
          <a:lstStyle/>
          <a:p>
            <a:pPr marL="0" indent="0" algn="ctr">
              <a:buNone/>
            </a:pPr>
            <a:r>
              <a:rPr lang="en-US" sz="3200" dirty="0" smtClean="0">
                <a:solidFill>
                  <a:schemeClr val="tx2"/>
                </a:solidFill>
              </a:rPr>
              <a:t>Have an idea?</a:t>
            </a:r>
            <a:endParaRPr lang="en-US" sz="3200" dirty="0">
              <a:solidFill>
                <a:schemeClr val="tx2"/>
              </a:solidFill>
            </a:endParaRPr>
          </a:p>
        </p:txBody>
      </p:sp>
      <p:pic>
        <p:nvPicPr>
          <p:cNvPr id="4" name="Picture 3">
            <a:extLst>
              <a:ext uri="{FF2B5EF4-FFF2-40B4-BE49-F238E27FC236}">
                <a16:creationId xmlns:a16="http://schemas.microsoft.com/office/drawing/2014/main" xmlns="" id="{2CAB63C0-0CAE-47D7-966A-5C918CFEC1DA}"/>
              </a:ext>
            </a:extLst>
          </p:cNvPr>
          <p:cNvPicPr>
            <a:picLocks noChangeAspect="1"/>
          </p:cNvPicPr>
          <p:nvPr/>
        </p:nvPicPr>
        <p:blipFill>
          <a:blip r:embed="rId3">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bwMode="auto">
          <a:xfrm>
            <a:off x="4219550" y="658771"/>
            <a:ext cx="3752895" cy="946772"/>
          </a:xfrm>
          <a:prstGeom prst="rect">
            <a:avLst/>
          </a:prstGeom>
        </p:spPr>
      </p:pic>
      <p:sp>
        <p:nvSpPr>
          <p:cNvPr id="5" name="Rectangle 4"/>
          <p:cNvSpPr/>
          <p:nvPr/>
        </p:nvSpPr>
        <p:spPr>
          <a:xfrm>
            <a:off x="1677276" y="3672208"/>
            <a:ext cx="8837445" cy="795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7712" y="3547270"/>
            <a:ext cx="1045144" cy="1045144"/>
          </a:xfrm>
          <a:prstGeom prst="rect">
            <a:avLst/>
          </a:prstGeom>
        </p:spPr>
      </p:pic>
      <p:sp>
        <p:nvSpPr>
          <p:cNvPr id="6" name="TextBox 5"/>
          <p:cNvSpPr txBox="1"/>
          <p:nvPr/>
        </p:nvSpPr>
        <p:spPr>
          <a:xfrm>
            <a:off x="1814509" y="3885176"/>
            <a:ext cx="6030077" cy="369332"/>
          </a:xfrm>
          <a:prstGeom prst="rect">
            <a:avLst/>
          </a:prstGeom>
          <a:noFill/>
        </p:spPr>
        <p:txBody>
          <a:bodyPr wrap="square" rtlCol="0">
            <a:spAutoFit/>
          </a:bodyPr>
          <a:lstStyle/>
          <a:p>
            <a:r>
              <a:rPr lang="en-US" b="1" dirty="0" smtClean="0">
                <a:solidFill>
                  <a:schemeClr val="bg1"/>
                </a:solidFill>
                <a:latin typeface="Avenir Book" charset="0"/>
                <a:ea typeface="Avenir Book" charset="0"/>
                <a:cs typeface="Avenir Book" charset="0"/>
              </a:rPr>
              <a:t>Share your thoughts on </a:t>
            </a:r>
            <a:r>
              <a:rPr lang="en-US" b="1" dirty="0" smtClean="0">
                <a:solidFill>
                  <a:schemeClr val="bg1"/>
                </a:solidFill>
                <a:latin typeface="Avenir Book" charset="0"/>
                <a:ea typeface="Avenir Book" charset="0"/>
                <a:cs typeface="Avenir Book" charset="0"/>
              </a:rPr>
              <a:t>the webcast </a:t>
            </a:r>
            <a:r>
              <a:rPr lang="en-US" b="1" dirty="0" smtClean="0">
                <a:solidFill>
                  <a:schemeClr val="bg1"/>
                </a:solidFill>
                <a:latin typeface="Avenir Book" charset="0"/>
                <a:ea typeface="Avenir Book" charset="0"/>
                <a:cs typeface="Avenir Book" charset="0"/>
              </a:rPr>
              <a:t>in the idea widget</a:t>
            </a:r>
            <a:endParaRPr lang="en-US" b="1" dirty="0">
              <a:solidFill>
                <a:schemeClr val="bg1"/>
              </a:solidFill>
              <a:latin typeface="Avenir Book" charset="0"/>
              <a:ea typeface="Avenir Book" charset="0"/>
              <a:cs typeface="Avenir Book" charset="0"/>
            </a:endParaRPr>
          </a:p>
        </p:txBody>
      </p:sp>
      <p:sp>
        <p:nvSpPr>
          <p:cNvPr id="9" name="Right Arrow 8"/>
          <p:cNvSpPr/>
          <p:nvPr/>
        </p:nvSpPr>
        <p:spPr>
          <a:xfrm>
            <a:off x="7632834" y="3781447"/>
            <a:ext cx="1020277" cy="5053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822627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extBox 4"/>
          <p:cNvSpPr txBox="1"/>
          <p:nvPr/>
        </p:nvSpPr>
        <p:spPr>
          <a:xfrm>
            <a:off x="1000310" y="2254187"/>
            <a:ext cx="10550013" cy="3046988"/>
          </a:xfrm>
          <a:prstGeom prst="rect">
            <a:avLst/>
          </a:prstGeom>
          <a:noFill/>
        </p:spPr>
        <p:txBody>
          <a:bodyPr wrap="square" rtlCol="0">
            <a:spAutoFit/>
          </a:bodyPr>
          <a:lstStyle/>
          <a:p>
            <a:r>
              <a:rPr lang="en-US" sz="9600" dirty="0" smtClean="0">
                <a:solidFill>
                  <a:schemeClr val="bg1">
                    <a:lumMod val="75000"/>
                  </a:schemeClr>
                </a:solidFill>
                <a:latin typeface="Book Antiqua" charset="0"/>
                <a:ea typeface="Book Antiqua" charset="0"/>
                <a:cs typeface="Book Antiqua" charset="0"/>
              </a:rPr>
              <a:t>“ </a:t>
            </a:r>
            <a:br>
              <a:rPr lang="en-US" sz="9600" dirty="0" smtClean="0">
                <a:solidFill>
                  <a:schemeClr val="bg1">
                    <a:lumMod val="75000"/>
                  </a:schemeClr>
                </a:solidFill>
                <a:latin typeface="Book Antiqua" charset="0"/>
                <a:ea typeface="Book Antiqua" charset="0"/>
                <a:cs typeface="Book Antiqua" charset="0"/>
              </a:rPr>
            </a:br>
            <a:r>
              <a:rPr lang="en-US" sz="9600" dirty="0" smtClean="0">
                <a:solidFill>
                  <a:schemeClr val="bg1">
                    <a:lumMod val="75000"/>
                  </a:schemeClr>
                </a:solidFill>
                <a:latin typeface="Book Antiqua" charset="0"/>
                <a:ea typeface="Book Antiqua" charset="0"/>
                <a:cs typeface="Book Antiqua" charset="0"/>
              </a:rPr>
              <a:t>														</a:t>
            </a:r>
            <a:r>
              <a:rPr lang="en-US" sz="9600" dirty="0">
                <a:solidFill>
                  <a:schemeClr val="bg1">
                    <a:lumMod val="75000"/>
                  </a:schemeClr>
                </a:solidFill>
                <a:latin typeface="Book Antiqua" charset="0"/>
                <a:ea typeface="Book Antiqua" charset="0"/>
                <a:cs typeface="Book Antiqua" charset="0"/>
              </a:rPr>
              <a:t> </a:t>
            </a:r>
            <a:r>
              <a:rPr lang="en-US" sz="9600" dirty="0" smtClean="0">
                <a:solidFill>
                  <a:schemeClr val="bg1">
                    <a:lumMod val="75000"/>
                  </a:schemeClr>
                </a:solidFill>
                <a:latin typeface="Book Antiqua" charset="0"/>
                <a:ea typeface="Book Antiqua" charset="0"/>
                <a:cs typeface="Book Antiqua" charset="0"/>
              </a:rPr>
              <a:t>          ”</a:t>
            </a:r>
            <a:endParaRPr lang="en-US" sz="9600" dirty="0">
              <a:solidFill>
                <a:schemeClr val="bg1">
                  <a:lumMod val="75000"/>
                </a:schemeClr>
              </a:solidFill>
              <a:latin typeface="Book Antiqua" charset="0"/>
              <a:ea typeface="Book Antiqua" charset="0"/>
              <a:cs typeface="Book Antiqua" charset="0"/>
            </a:endParaRPr>
          </a:p>
        </p:txBody>
      </p:sp>
      <p:sp>
        <p:nvSpPr>
          <p:cNvPr id="2" name="Title 1">
            <a:extLst>
              <a:ext uri="{FF2B5EF4-FFF2-40B4-BE49-F238E27FC236}">
                <a16:creationId xmlns:a16="http://schemas.microsoft.com/office/drawing/2014/main" xmlns="" id="{CCAA7B13-C673-46D0-A0C9-D66DE26CD36A}"/>
              </a:ext>
            </a:extLst>
          </p:cNvPr>
          <p:cNvSpPr>
            <a:spLocks noGrp="1"/>
          </p:cNvSpPr>
          <p:nvPr>
            <p:ph type="title"/>
          </p:nvPr>
        </p:nvSpPr>
        <p:spPr>
          <a:xfrm>
            <a:off x="1515237" y="2178774"/>
            <a:ext cx="9520158" cy="2157933"/>
          </a:xfrm>
        </p:spPr>
        <p:txBody>
          <a:bodyPr>
            <a:normAutofit/>
          </a:bodyPr>
          <a:lstStyle/>
          <a:p>
            <a:pPr algn="ctr"/>
            <a:r>
              <a:rPr lang="en-US" i="1" dirty="0"/>
              <a:t>Paul said – I deal with people lying about me, I deal with getting beat up, I deal with all these things besides that which comes upon me daily to care for the church</a:t>
            </a:r>
            <a:r>
              <a:rPr lang="en-US" i="1" dirty="0" smtClean="0"/>
              <a:t>. </a:t>
            </a:r>
            <a:endParaRPr lang="en-US" i="1" dirty="0"/>
          </a:p>
        </p:txBody>
      </p:sp>
      <p:sp>
        <p:nvSpPr>
          <p:cNvPr id="4" name="TextBox 3"/>
          <p:cNvSpPr txBox="1"/>
          <p:nvPr/>
        </p:nvSpPr>
        <p:spPr>
          <a:xfrm>
            <a:off x="5089206" y="4634275"/>
            <a:ext cx="2770668" cy="369332"/>
          </a:xfrm>
          <a:prstGeom prst="rect">
            <a:avLst/>
          </a:prstGeom>
          <a:noFill/>
        </p:spPr>
        <p:txBody>
          <a:bodyPr wrap="square" rtlCol="0">
            <a:spAutoFit/>
          </a:bodyPr>
          <a:lstStyle/>
          <a:p>
            <a:pPr algn="ctr"/>
            <a:r>
              <a:rPr lang="en-US" dirty="0" smtClean="0"/>
              <a:t>- </a:t>
            </a:r>
            <a:r>
              <a:rPr lang="en-US" dirty="0" smtClean="0"/>
              <a:t>Levi </a:t>
            </a:r>
            <a:r>
              <a:rPr lang="en-US" dirty="0" err="1" smtClean="0"/>
              <a:t>Lusko</a:t>
            </a:r>
            <a:endParaRPr lang="en-US" dirty="0"/>
          </a:p>
        </p:txBody>
      </p:sp>
    </p:spTree>
    <p:extLst>
      <p:ext uri="{BB962C8B-B14F-4D97-AF65-F5344CB8AC3E}">
        <p14:creationId xmlns:p14="http://schemas.microsoft.com/office/powerpoint/2010/main" val="75598410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extBox 4"/>
          <p:cNvSpPr txBox="1"/>
          <p:nvPr/>
        </p:nvSpPr>
        <p:spPr>
          <a:xfrm>
            <a:off x="1442761" y="2283684"/>
            <a:ext cx="10550013" cy="3046988"/>
          </a:xfrm>
          <a:prstGeom prst="rect">
            <a:avLst/>
          </a:prstGeom>
          <a:noFill/>
        </p:spPr>
        <p:txBody>
          <a:bodyPr wrap="square" rtlCol="0">
            <a:spAutoFit/>
          </a:bodyPr>
          <a:lstStyle/>
          <a:p>
            <a:r>
              <a:rPr lang="en-US" sz="9600" dirty="0" smtClean="0">
                <a:solidFill>
                  <a:schemeClr val="bg1">
                    <a:lumMod val="75000"/>
                  </a:schemeClr>
                </a:solidFill>
                <a:latin typeface="Book Antiqua" charset="0"/>
                <a:ea typeface="Book Antiqua" charset="0"/>
                <a:cs typeface="Book Antiqua" charset="0"/>
              </a:rPr>
              <a:t>“ </a:t>
            </a:r>
            <a:br>
              <a:rPr lang="en-US" sz="9600" dirty="0" smtClean="0">
                <a:solidFill>
                  <a:schemeClr val="bg1">
                    <a:lumMod val="75000"/>
                  </a:schemeClr>
                </a:solidFill>
                <a:latin typeface="Book Antiqua" charset="0"/>
                <a:ea typeface="Book Antiqua" charset="0"/>
                <a:cs typeface="Book Antiqua" charset="0"/>
              </a:rPr>
            </a:br>
            <a:r>
              <a:rPr lang="en-US" sz="9600" dirty="0" smtClean="0">
                <a:solidFill>
                  <a:schemeClr val="bg1">
                    <a:lumMod val="75000"/>
                  </a:schemeClr>
                </a:solidFill>
                <a:latin typeface="Book Antiqua" charset="0"/>
                <a:ea typeface="Book Antiqua" charset="0"/>
                <a:cs typeface="Book Antiqua" charset="0"/>
              </a:rPr>
              <a:t>														</a:t>
            </a:r>
            <a:r>
              <a:rPr lang="en-US" sz="9600">
                <a:solidFill>
                  <a:schemeClr val="bg1">
                    <a:lumMod val="75000"/>
                  </a:schemeClr>
                </a:solidFill>
                <a:latin typeface="Book Antiqua" charset="0"/>
                <a:ea typeface="Book Antiqua" charset="0"/>
                <a:cs typeface="Book Antiqua" charset="0"/>
              </a:rPr>
              <a:t> </a:t>
            </a:r>
            <a:r>
              <a:rPr lang="en-US" sz="9600" smtClean="0">
                <a:solidFill>
                  <a:schemeClr val="bg1">
                    <a:lumMod val="75000"/>
                  </a:schemeClr>
                </a:solidFill>
                <a:latin typeface="Book Antiqua" charset="0"/>
                <a:ea typeface="Book Antiqua" charset="0"/>
                <a:cs typeface="Book Antiqua" charset="0"/>
              </a:rPr>
              <a:t>       </a:t>
            </a:r>
            <a:r>
              <a:rPr lang="en-US" sz="9600" smtClean="0">
                <a:solidFill>
                  <a:schemeClr val="bg1">
                    <a:lumMod val="75000"/>
                  </a:schemeClr>
                </a:solidFill>
                <a:latin typeface="Book Antiqua" charset="0"/>
                <a:ea typeface="Book Antiqua" charset="0"/>
                <a:cs typeface="Book Antiqua" charset="0"/>
              </a:rPr>
              <a:t>”</a:t>
            </a:r>
            <a:endParaRPr lang="en-US" sz="9600" dirty="0">
              <a:solidFill>
                <a:schemeClr val="bg1">
                  <a:lumMod val="75000"/>
                </a:schemeClr>
              </a:solidFill>
              <a:latin typeface="Book Antiqua" charset="0"/>
              <a:ea typeface="Book Antiqua" charset="0"/>
              <a:cs typeface="Book Antiqua" charset="0"/>
            </a:endParaRPr>
          </a:p>
        </p:txBody>
      </p:sp>
      <p:sp>
        <p:nvSpPr>
          <p:cNvPr id="2" name="Title 1">
            <a:extLst>
              <a:ext uri="{FF2B5EF4-FFF2-40B4-BE49-F238E27FC236}">
                <a16:creationId xmlns:a16="http://schemas.microsoft.com/office/drawing/2014/main" xmlns="" id="{CCAA7B13-C673-46D0-A0C9-D66DE26CD36A}"/>
              </a:ext>
            </a:extLst>
          </p:cNvPr>
          <p:cNvSpPr>
            <a:spLocks noGrp="1"/>
          </p:cNvSpPr>
          <p:nvPr>
            <p:ph type="title"/>
          </p:nvPr>
        </p:nvSpPr>
        <p:spPr>
          <a:xfrm>
            <a:off x="1515237" y="3038167"/>
            <a:ext cx="9520158" cy="621526"/>
          </a:xfrm>
        </p:spPr>
        <p:txBody>
          <a:bodyPr>
            <a:normAutofit/>
          </a:bodyPr>
          <a:lstStyle/>
          <a:p>
            <a:pPr algn="ctr"/>
            <a:r>
              <a:rPr lang="en-US" i="1"/>
              <a:t>The mantle of leadership can be a heavy thing.  </a:t>
            </a:r>
            <a:endParaRPr lang="en-US" i="1" dirty="0"/>
          </a:p>
        </p:txBody>
      </p:sp>
      <p:sp>
        <p:nvSpPr>
          <p:cNvPr id="4" name="TextBox 3"/>
          <p:cNvSpPr txBox="1"/>
          <p:nvPr/>
        </p:nvSpPr>
        <p:spPr>
          <a:xfrm>
            <a:off x="5089206" y="4634275"/>
            <a:ext cx="2770668" cy="369332"/>
          </a:xfrm>
          <a:prstGeom prst="rect">
            <a:avLst/>
          </a:prstGeom>
          <a:noFill/>
        </p:spPr>
        <p:txBody>
          <a:bodyPr wrap="square" rtlCol="0">
            <a:spAutoFit/>
          </a:bodyPr>
          <a:lstStyle/>
          <a:p>
            <a:pPr algn="ctr"/>
            <a:r>
              <a:rPr lang="en-US" dirty="0" smtClean="0"/>
              <a:t>- </a:t>
            </a:r>
            <a:r>
              <a:rPr lang="en-US" dirty="0" smtClean="0"/>
              <a:t>Levi </a:t>
            </a:r>
            <a:r>
              <a:rPr lang="en-US" dirty="0" err="1" smtClean="0"/>
              <a:t>Lusko</a:t>
            </a:r>
            <a:endParaRPr lang="en-US" dirty="0"/>
          </a:p>
        </p:txBody>
      </p:sp>
    </p:spTree>
    <p:extLst>
      <p:ext uri="{BB962C8B-B14F-4D97-AF65-F5344CB8AC3E}">
        <p14:creationId xmlns:p14="http://schemas.microsoft.com/office/powerpoint/2010/main" val="189412008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extBox 4"/>
          <p:cNvSpPr txBox="1"/>
          <p:nvPr/>
        </p:nvSpPr>
        <p:spPr>
          <a:xfrm>
            <a:off x="1442761" y="2283684"/>
            <a:ext cx="10550013" cy="3046988"/>
          </a:xfrm>
          <a:prstGeom prst="rect">
            <a:avLst/>
          </a:prstGeom>
          <a:noFill/>
        </p:spPr>
        <p:txBody>
          <a:bodyPr wrap="square" rtlCol="0">
            <a:spAutoFit/>
          </a:bodyPr>
          <a:lstStyle/>
          <a:p>
            <a:r>
              <a:rPr lang="en-US" sz="9600" dirty="0" smtClean="0">
                <a:solidFill>
                  <a:schemeClr val="bg1">
                    <a:lumMod val="75000"/>
                  </a:schemeClr>
                </a:solidFill>
                <a:latin typeface="Book Antiqua" charset="0"/>
                <a:ea typeface="Book Antiqua" charset="0"/>
                <a:cs typeface="Book Antiqua" charset="0"/>
              </a:rPr>
              <a:t>“ </a:t>
            </a:r>
            <a:br>
              <a:rPr lang="en-US" sz="9600" dirty="0" smtClean="0">
                <a:solidFill>
                  <a:schemeClr val="bg1">
                    <a:lumMod val="75000"/>
                  </a:schemeClr>
                </a:solidFill>
                <a:latin typeface="Book Antiqua" charset="0"/>
                <a:ea typeface="Book Antiqua" charset="0"/>
                <a:cs typeface="Book Antiqua" charset="0"/>
              </a:rPr>
            </a:br>
            <a:r>
              <a:rPr lang="en-US" sz="9600" dirty="0" smtClean="0">
                <a:solidFill>
                  <a:schemeClr val="bg1">
                    <a:lumMod val="75000"/>
                  </a:schemeClr>
                </a:solidFill>
                <a:latin typeface="Book Antiqua" charset="0"/>
                <a:ea typeface="Book Antiqua" charset="0"/>
                <a:cs typeface="Book Antiqua" charset="0"/>
              </a:rPr>
              <a:t>														</a:t>
            </a:r>
            <a:r>
              <a:rPr lang="en-US" sz="9600" dirty="0">
                <a:solidFill>
                  <a:schemeClr val="bg1">
                    <a:lumMod val="75000"/>
                  </a:schemeClr>
                </a:solidFill>
                <a:latin typeface="Book Antiqua" charset="0"/>
                <a:ea typeface="Book Antiqua" charset="0"/>
                <a:cs typeface="Book Antiqua" charset="0"/>
              </a:rPr>
              <a:t> </a:t>
            </a:r>
            <a:r>
              <a:rPr lang="en-US" sz="9600" dirty="0" smtClean="0">
                <a:solidFill>
                  <a:schemeClr val="bg1">
                    <a:lumMod val="75000"/>
                  </a:schemeClr>
                </a:solidFill>
                <a:latin typeface="Book Antiqua" charset="0"/>
                <a:ea typeface="Book Antiqua" charset="0"/>
                <a:cs typeface="Book Antiqua" charset="0"/>
              </a:rPr>
              <a:t>       </a:t>
            </a:r>
            <a:r>
              <a:rPr lang="en-US" sz="9600" dirty="0" smtClean="0">
                <a:solidFill>
                  <a:schemeClr val="bg1">
                    <a:lumMod val="75000"/>
                  </a:schemeClr>
                </a:solidFill>
                <a:latin typeface="Book Antiqua" charset="0"/>
                <a:ea typeface="Book Antiqua" charset="0"/>
                <a:cs typeface="Book Antiqua" charset="0"/>
              </a:rPr>
              <a:t>”</a:t>
            </a:r>
            <a:endParaRPr lang="en-US" sz="9600" dirty="0">
              <a:solidFill>
                <a:schemeClr val="bg1">
                  <a:lumMod val="75000"/>
                </a:schemeClr>
              </a:solidFill>
              <a:latin typeface="Book Antiqua" charset="0"/>
              <a:ea typeface="Book Antiqua" charset="0"/>
              <a:cs typeface="Book Antiqua" charset="0"/>
            </a:endParaRPr>
          </a:p>
        </p:txBody>
      </p:sp>
      <p:sp>
        <p:nvSpPr>
          <p:cNvPr id="2" name="Title 1">
            <a:extLst>
              <a:ext uri="{FF2B5EF4-FFF2-40B4-BE49-F238E27FC236}">
                <a16:creationId xmlns:a16="http://schemas.microsoft.com/office/drawing/2014/main" xmlns="" id="{CCAA7B13-C673-46D0-A0C9-D66DE26CD36A}"/>
              </a:ext>
            </a:extLst>
          </p:cNvPr>
          <p:cNvSpPr>
            <a:spLocks noGrp="1"/>
          </p:cNvSpPr>
          <p:nvPr>
            <p:ph type="title"/>
          </p:nvPr>
        </p:nvSpPr>
        <p:spPr>
          <a:xfrm>
            <a:off x="1525069" y="2880851"/>
            <a:ext cx="9520158" cy="1014816"/>
          </a:xfrm>
        </p:spPr>
        <p:txBody>
          <a:bodyPr>
            <a:normAutofit/>
          </a:bodyPr>
          <a:lstStyle/>
          <a:p>
            <a:pPr algn="ctr"/>
            <a:r>
              <a:rPr lang="en-US" i="1" dirty="0"/>
              <a:t>This book is really about the hard parts of </a:t>
            </a:r>
            <a:r>
              <a:rPr lang="en-US" i="1" dirty="0" smtClean="0"/>
              <a:t>being </a:t>
            </a:r>
            <a:r>
              <a:rPr lang="en-US" i="1" dirty="0"/>
              <a:t>human and dealing with the dysfunction inside your own self.   </a:t>
            </a:r>
            <a:endParaRPr lang="en-US" i="1" dirty="0"/>
          </a:p>
        </p:txBody>
      </p:sp>
      <p:sp>
        <p:nvSpPr>
          <p:cNvPr id="4" name="TextBox 3"/>
          <p:cNvSpPr txBox="1"/>
          <p:nvPr/>
        </p:nvSpPr>
        <p:spPr>
          <a:xfrm>
            <a:off x="5089206" y="4634275"/>
            <a:ext cx="2770668" cy="369332"/>
          </a:xfrm>
          <a:prstGeom prst="rect">
            <a:avLst/>
          </a:prstGeom>
          <a:noFill/>
        </p:spPr>
        <p:txBody>
          <a:bodyPr wrap="square" rtlCol="0">
            <a:spAutoFit/>
          </a:bodyPr>
          <a:lstStyle/>
          <a:p>
            <a:pPr algn="ctr"/>
            <a:r>
              <a:rPr lang="en-US" dirty="0" smtClean="0"/>
              <a:t>- </a:t>
            </a:r>
            <a:r>
              <a:rPr lang="en-US" dirty="0" smtClean="0"/>
              <a:t>Levi </a:t>
            </a:r>
            <a:r>
              <a:rPr lang="en-US" dirty="0" err="1" smtClean="0"/>
              <a:t>Lusko</a:t>
            </a:r>
            <a:endParaRPr lang="en-US" dirty="0"/>
          </a:p>
        </p:txBody>
      </p:sp>
    </p:spTree>
    <p:extLst>
      <p:ext uri="{BB962C8B-B14F-4D97-AF65-F5344CB8AC3E}">
        <p14:creationId xmlns:p14="http://schemas.microsoft.com/office/powerpoint/2010/main" val="49234737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extBox 4"/>
          <p:cNvSpPr txBox="1"/>
          <p:nvPr/>
        </p:nvSpPr>
        <p:spPr>
          <a:xfrm>
            <a:off x="1442761" y="2283684"/>
            <a:ext cx="10550013" cy="3046988"/>
          </a:xfrm>
          <a:prstGeom prst="rect">
            <a:avLst/>
          </a:prstGeom>
          <a:noFill/>
        </p:spPr>
        <p:txBody>
          <a:bodyPr wrap="square" rtlCol="0">
            <a:spAutoFit/>
          </a:bodyPr>
          <a:lstStyle/>
          <a:p>
            <a:r>
              <a:rPr lang="en-US" sz="9600" dirty="0" smtClean="0">
                <a:solidFill>
                  <a:schemeClr val="bg1">
                    <a:lumMod val="75000"/>
                  </a:schemeClr>
                </a:solidFill>
                <a:latin typeface="Book Antiqua" charset="0"/>
                <a:ea typeface="Book Antiqua" charset="0"/>
                <a:cs typeface="Book Antiqua" charset="0"/>
              </a:rPr>
              <a:t>“ </a:t>
            </a:r>
            <a:br>
              <a:rPr lang="en-US" sz="9600" dirty="0" smtClean="0">
                <a:solidFill>
                  <a:schemeClr val="bg1">
                    <a:lumMod val="75000"/>
                  </a:schemeClr>
                </a:solidFill>
                <a:latin typeface="Book Antiqua" charset="0"/>
                <a:ea typeface="Book Antiqua" charset="0"/>
                <a:cs typeface="Book Antiqua" charset="0"/>
              </a:rPr>
            </a:br>
            <a:r>
              <a:rPr lang="en-US" sz="9600" dirty="0" smtClean="0">
                <a:solidFill>
                  <a:schemeClr val="bg1">
                    <a:lumMod val="75000"/>
                  </a:schemeClr>
                </a:solidFill>
                <a:latin typeface="Book Antiqua" charset="0"/>
                <a:ea typeface="Book Antiqua" charset="0"/>
                <a:cs typeface="Book Antiqua" charset="0"/>
              </a:rPr>
              <a:t>														</a:t>
            </a:r>
            <a:r>
              <a:rPr lang="en-US" sz="9600" dirty="0">
                <a:solidFill>
                  <a:schemeClr val="bg1">
                    <a:lumMod val="75000"/>
                  </a:schemeClr>
                </a:solidFill>
                <a:latin typeface="Book Antiqua" charset="0"/>
                <a:ea typeface="Book Antiqua" charset="0"/>
                <a:cs typeface="Book Antiqua" charset="0"/>
              </a:rPr>
              <a:t> </a:t>
            </a:r>
            <a:r>
              <a:rPr lang="en-US" sz="9600" dirty="0" smtClean="0">
                <a:solidFill>
                  <a:schemeClr val="bg1">
                    <a:lumMod val="75000"/>
                  </a:schemeClr>
                </a:solidFill>
                <a:latin typeface="Book Antiqua" charset="0"/>
                <a:ea typeface="Book Antiqua" charset="0"/>
                <a:cs typeface="Book Antiqua" charset="0"/>
              </a:rPr>
              <a:t>       </a:t>
            </a:r>
            <a:r>
              <a:rPr lang="en-US" sz="9600" dirty="0" smtClean="0">
                <a:solidFill>
                  <a:schemeClr val="bg1">
                    <a:lumMod val="75000"/>
                  </a:schemeClr>
                </a:solidFill>
                <a:latin typeface="Book Antiqua" charset="0"/>
                <a:ea typeface="Book Antiqua" charset="0"/>
                <a:cs typeface="Book Antiqua" charset="0"/>
              </a:rPr>
              <a:t>”</a:t>
            </a:r>
            <a:endParaRPr lang="en-US" sz="9600" dirty="0">
              <a:solidFill>
                <a:schemeClr val="bg1">
                  <a:lumMod val="75000"/>
                </a:schemeClr>
              </a:solidFill>
              <a:latin typeface="Book Antiqua" charset="0"/>
              <a:ea typeface="Book Antiqua" charset="0"/>
              <a:cs typeface="Book Antiqua" charset="0"/>
            </a:endParaRPr>
          </a:p>
        </p:txBody>
      </p:sp>
      <p:sp>
        <p:nvSpPr>
          <p:cNvPr id="2" name="Title 1">
            <a:extLst>
              <a:ext uri="{FF2B5EF4-FFF2-40B4-BE49-F238E27FC236}">
                <a16:creationId xmlns:a16="http://schemas.microsoft.com/office/drawing/2014/main" xmlns="" id="{CCAA7B13-C673-46D0-A0C9-D66DE26CD36A}"/>
              </a:ext>
            </a:extLst>
          </p:cNvPr>
          <p:cNvSpPr>
            <a:spLocks noGrp="1"/>
          </p:cNvSpPr>
          <p:nvPr>
            <p:ph type="title"/>
          </p:nvPr>
        </p:nvSpPr>
        <p:spPr>
          <a:xfrm>
            <a:off x="1525069" y="2880850"/>
            <a:ext cx="9520158" cy="1160207"/>
          </a:xfrm>
        </p:spPr>
        <p:txBody>
          <a:bodyPr>
            <a:normAutofit/>
          </a:bodyPr>
          <a:lstStyle/>
          <a:p>
            <a:pPr algn="ctr">
              <a:lnSpc>
                <a:spcPct val="100000"/>
              </a:lnSpc>
            </a:pPr>
            <a:r>
              <a:rPr lang="en-US" i="1" dirty="0"/>
              <a:t>I just really came to a breaking point where I said</a:t>
            </a:r>
            <a:r>
              <a:rPr lang="en-US" i="1" dirty="0" smtClean="0"/>
              <a:t>,</a:t>
            </a:r>
            <a:br>
              <a:rPr lang="en-US" i="1" dirty="0" smtClean="0"/>
            </a:br>
            <a:r>
              <a:rPr lang="en-US" i="1" dirty="0" smtClean="0"/>
              <a:t>“</a:t>
            </a:r>
            <a:r>
              <a:rPr lang="en-US" i="1" dirty="0"/>
              <a:t>I Declare War!”    </a:t>
            </a:r>
            <a:endParaRPr lang="en-US" i="1" dirty="0"/>
          </a:p>
        </p:txBody>
      </p:sp>
      <p:sp>
        <p:nvSpPr>
          <p:cNvPr id="4" name="TextBox 3"/>
          <p:cNvSpPr txBox="1"/>
          <p:nvPr/>
        </p:nvSpPr>
        <p:spPr>
          <a:xfrm>
            <a:off x="5089206" y="4634275"/>
            <a:ext cx="2770668" cy="369332"/>
          </a:xfrm>
          <a:prstGeom prst="rect">
            <a:avLst/>
          </a:prstGeom>
          <a:noFill/>
        </p:spPr>
        <p:txBody>
          <a:bodyPr wrap="square" rtlCol="0">
            <a:spAutoFit/>
          </a:bodyPr>
          <a:lstStyle/>
          <a:p>
            <a:pPr algn="ctr"/>
            <a:r>
              <a:rPr lang="en-US" dirty="0" smtClean="0"/>
              <a:t>- </a:t>
            </a:r>
            <a:r>
              <a:rPr lang="en-US" dirty="0" smtClean="0"/>
              <a:t>Levi </a:t>
            </a:r>
            <a:r>
              <a:rPr lang="en-US" dirty="0" err="1" smtClean="0"/>
              <a:t>Lusko</a:t>
            </a:r>
            <a:endParaRPr lang="en-US" dirty="0"/>
          </a:p>
        </p:txBody>
      </p:sp>
    </p:spTree>
    <p:extLst>
      <p:ext uri="{BB962C8B-B14F-4D97-AF65-F5344CB8AC3E}">
        <p14:creationId xmlns:p14="http://schemas.microsoft.com/office/powerpoint/2010/main" val="134254360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extBox 4"/>
          <p:cNvSpPr txBox="1"/>
          <p:nvPr/>
        </p:nvSpPr>
        <p:spPr>
          <a:xfrm>
            <a:off x="1442761" y="2283684"/>
            <a:ext cx="10550013" cy="3046988"/>
          </a:xfrm>
          <a:prstGeom prst="rect">
            <a:avLst/>
          </a:prstGeom>
          <a:noFill/>
        </p:spPr>
        <p:txBody>
          <a:bodyPr wrap="square" rtlCol="0">
            <a:spAutoFit/>
          </a:bodyPr>
          <a:lstStyle/>
          <a:p>
            <a:r>
              <a:rPr lang="en-US" sz="9600" dirty="0" smtClean="0">
                <a:solidFill>
                  <a:schemeClr val="bg1">
                    <a:lumMod val="75000"/>
                  </a:schemeClr>
                </a:solidFill>
                <a:latin typeface="Book Antiqua" charset="0"/>
                <a:ea typeface="Book Antiqua" charset="0"/>
                <a:cs typeface="Book Antiqua" charset="0"/>
              </a:rPr>
              <a:t>“ </a:t>
            </a:r>
            <a:br>
              <a:rPr lang="en-US" sz="9600" dirty="0" smtClean="0">
                <a:solidFill>
                  <a:schemeClr val="bg1">
                    <a:lumMod val="75000"/>
                  </a:schemeClr>
                </a:solidFill>
                <a:latin typeface="Book Antiqua" charset="0"/>
                <a:ea typeface="Book Antiqua" charset="0"/>
                <a:cs typeface="Book Antiqua" charset="0"/>
              </a:rPr>
            </a:br>
            <a:r>
              <a:rPr lang="en-US" sz="9600" dirty="0" smtClean="0">
                <a:solidFill>
                  <a:schemeClr val="bg1">
                    <a:lumMod val="75000"/>
                  </a:schemeClr>
                </a:solidFill>
                <a:latin typeface="Book Antiqua" charset="0"/>
                <a:ea typeface="Book Antiqua" charset="0"/>
                <a:cs typeface="Book Antiqua" charset="0"/>
              </a:rPr>
              <a:t>														</a:t>
            </a:r>
            <a:r>
              <a:rPr lang="en-US" sz="9600" dirty="0">
                <a:solidFill>
                  <a:schemeClr val="bg1">
                    <a:lumMod val="75000"/>
                  </a:schemeClr>
                </a:solidFill>
                <a:latin typeface="Book Antiqua" charset="0"/>
                <a:ea typeface="Book Antiqua" charset="0"/>
                <a:cs typeface="Book Antiqua" charset="0"/>
              </a:rPr>
              <a:t> </a:t>
            </a:r>
            <a:r>
              <a:rPr lang="en-US" sz="9600" dirty="0" smtClean="0">
                <a:solidFill>
                  <a:schemeClr val="bg1">
                    <a:lumMod val="75000"/>
                  </a:schemeClr>
                </a:solidFill>
                <a:latin typeface="Book Antiqua" charset="0"/>
                <a:ea typeface="Book Antiqua" charset="0"/>
                <a:cs typeface="Book Antiqua" charset="0"/>
              </a:rPr>
              <a:t>       </a:t>
            </a:r>
            <a:r>
              <a:rPr lang="en-US" sz="9600" dirty="0" smtClean="0">
                <a:solidFill>
                  <a:schemeClr val="bg1">
                    <a:lumMod val="75000"/>
                  </a:schemeClr>
                </a:solidFill>
                <a:latin typeface="Book Antiqua" charset="0"/>
                <a:ea typeface="Book Antiqua" charset="0"/>
                <a:cs typeface="Book Antiqua" charset="0"/>
              </a:rPr>
              <a:t>”</a:t>
            </a:r>
            <a:endParaRPr lang="en-US" sz="9600" dirty="0">
              <a:solidFill>
                <a:schemeClr val="bg1">
                  <a:lumMod val="75000"/>
                </a:schemeClr>
              </a:solidFill>
              <a:latin typeface="Book Antiqua" charset="0"/>
              <a:ea typeface="Book Antiqua" charset="0"/>
              <a:cs typeface="Book Antiqua" charset="0"/>
            </a:endParaRPr>
          </a:p>
        </p:txBody>
      </p:sp>
      <p:sp>
        <p:nvSpPr>
          <p:cNvPr id="2" name="Title 1">
            <a:extLst>
              <a:ext uri="{FF2B5EF4-FFF2-40B4-BE49-F238E27FC236}">
                <a16:creationId xmlns:a16="http://schemas.microsoft.com/office/drawing/2014/main" xmlns="" id="{CCAA7B13-C673-46D0-A0C9-D66DE26CD36A}"/>
              </a:ext>
            </a:extLst>
          </p:cNvPr>
          <p:cNvSpPr>
            <a:spLocks noGrp="1"/>
          </p:cNvSpPr>
          <p:nvPr>
            <p:ph type="title"/>
          </p:nvPr>
        </p:nvSpPr>
        <p:spPr>
          <a:xfrm>
            <a:off x="1525069" y="2880850"/>
            <a:ext cx="9520158" cy="1160207"/>
          </a:xfrm>
        </p:spPr>
        <p:txBody>
          <a:bodyPr>
            <a:normAutofit/>
          </a:bodyPr>
          <a:lstStyle/>
          <a:p>
            <a:pPr algn="ctr">
              <a:lnSpc>
                <a:spcPct val="100000"/>
              </a:lnSpc>
            </a:pPr>
            <a:r>
              <a:rPr lang="en-US" i="1" dirty="0"/>
              <a:t>A declaration of war isn’t beginning a war, it’s admitting there is a war.     </a:t>
            </a:r>
            <a:endParaRPr lang="en-US" i="1" dirty="0"/>
          </a:p>
        </p:txBody>
      </p:sp>
      <p:sp>
        <p:nvSpPr>
          <p:cNvPr id="4" name="TextBox 3"/>
          <p:cNvSpPr txBox="1"/>
          <p:nvPr/>
        </p:nvSpPr>
        <p:spPr>
          <a:xfrm>
            <a:off x="5089206" y="4634275"/>
            <a:ext cx="2770668" cy="369332"/>
          </a:xfrm>
          <a:prstGeom prst="rect">
            <a:avLst/>
          </a:prstGeom>
          <a:noFill/>
        </p:spPr>
        <p:txBody>
          <a:bodyPr wrap="square" rtlCol="0">
            <a:spAutoFit/>
          </a:bodyPr>
          <a:lstStyle/>
          <a:p>
            <a:pPr algn="ctr"/>
            <a:r>
              <a:rPr lang="en-US" dirty="0" smtClean="0"/>
              <a:t>- </a:t>
            </a:r>
            <a:r>
              <a:rPr lang="en-US" dirty="0" smtClean="0"/>
              <a:t>Levi </a:t>
            </a:r>
            <a:r>
              <a:rPr lang="en-US" dirty="0" err="1" smtClean="0"/>
              <a:t>Lusko</a:t>
            </a:r>
            <a:endParaRPr lang="en-US" dirty="0"/>
          </a:p>
        </p:txBody>
      </p:sp>
    </p:spTree>
    <p:extLst>
      <p:ext uri="{BB962C8B-B14F-4D97-AF65-F5344CB8AC3E}">
        <p14:creationId xmlns:p14="http://schemas.microsoft.com/office/powerpoint/2010/main" val="87022356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extBox 4"/>
          <p:cNvSpPr txBox="1"/>
          <p:nvPr/>
        </p:nvSpPr>
        <p:spPr>
          <a:xfrm>
            <a:off x="1442761" y="2283684"/>
            <a:ext cx="10550013" cy="3046988"/>
          </a:xfrm>
          <a:prstGeom prst="rect">
            <a:avLst/>
          </a:prstGeom>
          <a:noFill/>
        </p:spPr>
        <p:txBody>
          <a:bodyPr wrap="square" rtlCol="0">
            <a:spAutoFit/>
          </a:bodyPr>
          <a:lstStyle/>
          <a:p>
            <a:r>
              <a:rPr lang="en-US" sz="9600" dirty="0" smtClean="0">
                <a:solidFill>
                  <a:schemeClr val="bg1">
                    <a:lumMod val="75000"/>
                  </a:schemeClr>
                </a:solidFill>
                <a:latin typeface="Book Antiqua" charset="0"/>
                <a:ea typeface="Book Antiqua" charset="0"/>
                <a:cs typeface="Book Antiqua" charset="0"/>
              </a:rPr>
              <a:t>“ </a:t>
            </a:r>
            <a:br>
              <a:rPr lang="en-US" sz="9600" dirty="0" smtClean="0">
                <a:solidFill>
                  <a:schemeClr val="bg1">
                    <a:lumMod val="75000"/>
                  </a:schemeClr>
                </a:solidFill>
                <a:latin typeface="Book Antiqua" charset="0"/>
                <a:ea typeface="Book Antiqua" charset="0"/>
                <a:cs typeface="Book Antiqua" charset="0"/>
              </a:rPr>
            </a:br>
            <a:r>
              <a:rPr lang="en-US" sz="9600" dirty="0" smtClean="0">
                <a:solidFill>
                  <a:schemeClr val="bg1">
                    <a:lumMod val="75000"/>
                  </a:schemeClr>
                </a:solidFill>
                <a:latin typeface="Book Antiqua" charset="0"/>
                <a:ea typeface="Book Antiqua" charset="0"/>
                <a:cs typeface="Book Antiqua" charset="0"/>
              </a:rPr>
              <a:t>														</a:t>
            </a:r>
            <a:r>
              <a:rPr lang="en-US" sz="9600" dirty="0">
                <a:solidFill>
                  <a:schemeClr val="bg1">
                    <a:lumMod val="75000"/>
                  </a:schemeClr>
                </a:solidFill>
                <a:latin typeface="Book Antiqua" charset="0"/>
                <a:ea typeface="Book Antiqua" charset="0"/>
                <a:cs typeface="Book Antiqua" charset="0"/>
              </a:rPr>
              <a:t> </a:t>
            </a:r>
            <a:r>
              <a:rPr lang="en-US" sz="9600" dirty="0" smtClean="0">
                <a:solidFill>
                  <a:schemeClr val="bg1">
                    <a:lumMod val="75000"/>
                  </a:schemeClr>
                </a:solidFill>
                <a:latin typeface="Book Antiqua" charset="0"/>
                <a:ea typeface="Book Antiqua" charset="0"/>
                <a:cs typeface="Book Antiqua" charset="0"/>
              </a:rPr>
              <a:t>       </a:t>
            </a:r>
            <a:r>
              <a:rPr lang="en-US" sz="9600" dirty="0" smtClean="0">
                <a:solidFill>
                  <a:schemeClr val="bg1">
                    <a:lumMod val="75000"/>
                  </a:schemeClr>
                </a:solidFill>
                <a:latin typeface="Book Antiqua" charset="0"/>
                <a:ea typeface="Book Antiqua" charset="0"/>
                <a:cs typeface="Book Antiqua" charset="0"/>
              </a:rPr>
              <a:t>”</a:t>
            </a:r>
            <a:endParaRPr lang="en-US" sz="9600" dirty="0">
              <a:solidFill>
                <a:schemeClr val="bg1">
                  <a:lumMod val="75000"/>
                </a:schemeClr>
              </a:solidFill>
              <a:latin typeface="Book Antiqua" charset="0"/>
              <a:ea typeface="Book Antiqua" charset="0"/>
              <a:cs typeface="Book Antiqua" charset="0"/>
            </a:endParaRPr>
          </a:p>
        </p:txBody>
      </p:sp>
      <p:sp>
        <p:nvSpPr>
          <p:cNvPr id="2" name="Title 1">
            <a:extLst>
              <a:ext uri="{FF2B5EF4-FFF2-40B4-BE49-F238E27FC236}">
                <a16:creationId xmlns:a16="http://schemas.microsoft.com/office/drawing/2014/main" xmlns="" id="{CCAA7B13-C673-46D0-A0C9-D66DE26CD36A}"/>
              </a:ext>
            </a:extLst>
          </p:cNvPr>
          <p:cNvSpPr>
            <a:spLocks noGrp="1"/>
          </p:cNvSpPr>
          <p:nvPr>
            <p:ph type="title"/>
          </p:nvPr>
        </p:nvSpPr>
        <p:spPr>
          <a:xfrm>
            <a:off x="1515237" y="2646971"/>
            <a:ext cx="9520158" cy="1160207"/>
          </a:xfrm>
        </p:spPr>
        <p:txBody>
          <a:bodyPr>
            <a:normAutofit/>
          </a:bodyPr>
          <a:lstStyle/>
          <a:p>
            <a:pPr algn="ctr">
              <a:lnSpc>
                <a:spcPct val="100000"/>
              </a:lnSpc>
            </a:pPr>
            <a:r>
              <a:rPr lang="en-US" i="1"/>
              <a:t>I’m capable of being my own worst enemy.      </a:t>
            </a:r>
            <a:endParaRPr lang="en-US" i="1" dirty="0"/>
          </a:p>
        </p:txBody>
      </p:sp>
      <p:sp>
        <p:nvSpPr>
          <p:cNvPr id="4" name="TextBox 3"/>
          <p:cNvSpPr txBox="1"/>
          <p:nvPr/>
        </p:nvSpPr>
        <p:spPr>
          <a:xfrm>
            <a:off x="5089206" y="4634275"/>
            <a:ext cx="2770668" cy="369332"/>
          </a:xfrm>
          <a:prstGeom prst="rect">
            <a:avLst/>
          </a:prstGeom>
          <a:noFill/>
        </p:spPr>
        <p:txBody>
          <a:bodyPr wrap="square" rtlCol="0">
            <a:spAutoFit/>
          </a:bodyPr>
          <a:lstStyle/>
          <a:p>
            <a:pPr algn="ctr"/>
            <a:r>
              <a:rPr lang="en-US" dirty="0" smtClean="0"/>
              <a:t>- </a:t>
            </a:r>
            <a:r>
              <a:rPr lang="en-US" dirty="0" smtClean="0"/>
              <a:t>Levi </a:t>
            </a:r>
            <a:r>
              <a:rPr lang="en-US" dirty="0" err="1" smtClean="0"/>
              <a:t>Lusko</a:t>
            </a:r>
            <a:endParaRPr lang="en-US" dirty="0"/>
          </a:p>
        </p:txBody>
      </p:sp>
    </p:spTree>
    <p:extLst>
      <p:ext uri="{BB962C8B-B14F-4D97-AF65-F5344CB8AC3E}">
        <p14:creationId xmlns:p14="http://schemas.microsoft.com/office/powerpoint/2010/main" val="948401425"/>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1_Gallery">
  <a:themeElements>
    <a:clrScheme name="Custom 1">
      <a:dk1>
        <a:srgbClr val="000000"/>
      </a:dk1>
      <a:lt1>
        <a:srgbClr val="FFFFFF"/>
      </a:lt1>
      <a:dk2>
        <a:srgbClr val="454545"/>
      </a:dk2>
      <a:lt2>
        <a:srgbClr val="EDEBE7"/>
      </a:lt2>
      <a:accent1>
        <a:srgbClr val="188C92"/>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25021</TotalTime>
  <Words>749</Words>
  <Application>Microsoft Macintosh PowerPoint</Application>
  <PresentationFormat>Widescreen</PresentationFormat>
  <Paragraphs>155</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Avenir Book</vt:lpstr>
      <vt:lpstr>Book Antiqua</vt:lpstr>
      <vt:lpstr>Calibri</vt:lpstr>
      <vt:lpstr>Mangal</vt:lpstr>
      <vt:lpstr>Palatino Linotype</vt:lpstr>
      <vt:lpstr>Arial</vt:lpstr>
      <vt:lpstr>1_Gallery</vt:lpstr>
      <vt:lpstr>PowerPoint Presentation</vt:lpstr>
      <vt:lpstr>Exclusive Offer for Our ChurchSource Channel Webcast Viewers</vt:lpstr>
      <vt:lpstr>PowerPoint Presentation</vt:lpstr>
      <vt:lpstr>Paul said – I deal with people lying about me, I deal with getting beat up, I deal with all these things besides that which comes upon me daily to care for the church. </vt:lpstr>
      <vt:lpstr>The mantle of leadership can be a heavy thing.  </vt:lpstr>
      <vt:lpstr>This book is really about the hard parts of being human and dealing with the dysfunction inside your own self.   </vt:lpstr>
      <vt:lpstr>I just really came to a breaking point where I said, “I Declare War!”    </vt:lpstr>
      <vt:lpstr>A declaration of war isn’t beginning a war, it’s admitting there is a war.     </vt:lpstr>
      <vt:lpstr>I’m capable of being my own worst enemy.      </vt:lpstr>
      <vt:lpstr>I think what happens when you declare war is you start to take inventory of the messes that you’re making. </vt:lpstr>
      <vt:lpstr>PowerPoint Presentation</vt:lpstr>
      <vt:lpstr>I’m a Jesus follower. I’m imperfect. </vt:lpstr>
      <vt:lpstr>I Declare War: Four Keys to Winning the Battle with Yourself</vt:lpstr>
      <vt:lpstr>PowerPoint Presentation</vt:lpstr>
      <vt:lpstr>We’re people and we’re going to struggle, but its opportunities to trust Jesus. </vt:lpstr>
      <vt:lpstr>At a certain point your progress stalls unless you’re willing to make drastic effort. </vt:lpstr>
      <vt:lpstr>Everyone of us should have that desire. In our leadership. In our relationships.  In our self-management…to win that war within. </vt:lpstr>
      <vt:lpstr>We have our external growth, but that can’t be sustained if there is not internal growth. </vt:lpstr>
      <vt:lpstr>“Hey God, I want you to do a great work through me, but I don’t want you to bless me externally beyond my capacity to maintain my love for you.” </vt:lpstr>
      <vt:lpstr>PowerPoint Presentation</vt:lpstr>
      <vt:lpstr>You don’t get a lot of honey kicking the beehive over.</vt:lpstr>
      <vt:lpstr>Exclusive Offer for Our ChurchSource Channel Webcast Viewers</vt:lpstr>
      <vt:lpstr>PowerPoint Presentation</vt:lpstr>
      <vt:lpstr>You’re not meant to do leadership in isolation.</vt:lpstr>
      <vt:lpstr>You’re loco if you’re rolling solo.</vt:lpstr>
      <vt:lpstr>You’re only as sick as your secrets.</vt:lpstr>
      <vt:lpstr>You’ll feel so much better when you choose to name the things that hold you back and rush out across the no-mans land and into all that Jesus has for you.</vt:lpstr>
      <vt:lpstr>I Declare War Four Keys to Winning the Battle with Yourself</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ChurchSource Video Podcast Proposal</dc:title>
  <dc:creator>Wolfe, Caren</dc:creator>
  <cp:lastModifiedBy>Kuo, David</cp:lastModifiedBy>
  <cp:revision>127</cp:revision>
  <cp:lastPrinted>2019-01-10T19:26:51Z</cp:lastPrinted>
  <dcterms:created xsi:type="dcterms:W3CDTF">2018-12-07T16:16:17Z</dcterms:created>
  <dcterms:modified xsi:type="dcterms:W3CDTF">2019-03-25T19:35:43Z</dcterms:modified>
</cp:coreProperties>
</file>