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65" r:id="rId3"/>
    <p:sldId id="315" r:id="rId4"/>
    <p:sldId id="369" r:id="rId5"/>
    <p:sldId id="267" r:id="rId6"/>
    <p:sldId id="350" r:id="rId7"/>
    <p:sldId id="269" r:id="rId8"/>
    <p:sldId id="353" r:id="rId9"/>
    <p:sldId id="352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51" r:id="rId18"/>
    <p:sldId id="361" r:id="rId19"/>
    <p:sldId id="345" r:id="rId20"/>
    <p:sldId id="362" r:id="rId21"/>
    <p:sldId id="363" r:id="rId22"/>
    <p:sldId id="364" r:id="rId23"/>
    <p:sldId id="367" r:id="rId24"/>
    <p:sldId id="368" r:id="rId25"/>
    <p:sldId id="366" r:id="rId2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94663"/>
  </p:normalViewPr>
  <p:slideViewPr>
    <p:cSldViewPr snapToGrid="0">
      <p:cViewPr varScale="1">
        <p:scale>
          <a:sx n="130" d="100"/>
          <a:sy n="130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AECC4-563E-0F40-8EFC-A10BFDCEB390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AE2DF-2144-7047-B121-CC70E33A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6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05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8:43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8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9:11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48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9:35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5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13:15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84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13:41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00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smtClean="0"/>
              <a:t>at </a:t>
            </a:r>
            <a:r>
              <a:rPr lang="en-US" smtClean="0"/>
              <a:t>14:28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5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15:15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1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33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35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3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0:58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95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8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7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79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19:25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48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19:33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7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19:40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7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7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2:56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57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3:13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0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17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4:35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6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 started 5:24,</a:t>
            </a:r>
            <a:r>
              <a:rPr lang="en-US" baseline="0" dirty="0" smtClean="0"/>
              <a:t> show this slide: </a:t>
            </a:r>
            <a:r>
              <a:rPr lang="en-US" dirty="0" smtClean="0"/>
              <a:t>7:26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9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60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43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39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0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7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1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4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36426"/>
            <a:ext cx="12192000" cy="421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1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hurchsource.com/products/managing-leadership-anxiety-yours-and-theirs?utm_source=on24webcast&amp;utm_medium=slides&amp;utm_campaign=cs-cs_stevecusswebinarpresentation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urchsource.com/products/managing-leadership-anxiety-yours-and-theirs?utm_source=on24webcast&amp;utm_medium=slides&amp;utm_campaign=cs-cs_stevecusswebinarpresentation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urchsource.com/products/managing-leadership-anxiety-yours-and-theirs?utm_source=on24webcast&amp;utm_medium=slides&amp;utm_campaign=cs-cs_stevecusswebinarpresentation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hurchsource.com/products/managing-leadership-anxiety-yours-and-theirs?utm_source=on24webcast&amp;utm_medium=slides&amp;utm_campaign=cs-cs_stevecusswebinarpresentation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hurchsource.com/products/managing-leadership-anxiety-yours-and-theirs?utm_source=on24webcast&amp;utm_medium=slides&amp;utm_campaign=cs-cs_stevecusswebinarpresentation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hurchsource.com/products/managing-leadership-anxiety-yours-and-theirs?utm_source=on24webcast&amp;utm_medium=slides&amp;utm_campaign=cs-cs_stevecusswebinarpresentation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14512" y="3655479"/>
            <a:ext cx="8562975" cy="977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Welcome!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9144" y="1356862"/>
            <a:ext cx="8213712" cy="2072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655436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530498"/>
            <a:ext cx="1045144" cy="104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12" y="4729904"/>
            <a:ext cx="60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Send in your questions to Steve for the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Live Q&amp;A </a:t>
            </a:r>
            <a:r>
              <a:rPr lang="en-US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 the end!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135328" y="4764675"/>
            <a:ext cx="2517783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308" y="2067374"/>
            <a:ext cx="10550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“ </a:t>
            </a:r>
            <a:b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</a:b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														</a:t>
            </a:r>
            <a:r>
              <a:rPr lang="en-US" sz="9600" dirty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         ”</a:t>
            </a:r>
            <a:endParaRPr lang="en-US" sz="9600" dirty="0">
              <a:solidFill>
                <a:schemeClr val="bg1">
                  <a:lumMod val="7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235" y="1981484"/>
            <a:ext cx="9520158" cy="215793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i="1"/>
              <a:t>You can broaden your leadership capacity by getting in touch with what you are afraid of and what you are avoiding.   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889982" y="4634275"/>
            <a:ext cx="277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 </a:t>
            </a:r>
            <a:r>
              <a:rPr lang="en-US" dirty="0" smtClean="0"/>
              <a:t>Steve 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1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308" y="2067374"/>
            <a:ext cx="10550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“ </a:t>
            </a:r>
            <a:b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</a:b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														</a:t>
            </a:r>
            <a:r>
              <a:rPr lang="en-US" sz="9600" dirty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         ”</a:t>
            </a:r>
            <a:endParaRPr lang="en-US" sz="9600" dirty="0">
              <a:solidFill>
                <a:schemeClr val="bg1">
                  <a:lumMod val="7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235" y="1666852"/>
            <a:ext cx="9520158" cy="215793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i="1"/>
              <a:t>One of the sources of anxiety for leaders is that we often carry a load that’s not ours to carry.    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889982" y="4634275"/>
            <a:ext cx="277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 </a:t>
            </a:r>
            <a:r>
              <a:rPr lang="en-US" dirty="0" smtClean="0"/>
              <a:t>Steve 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2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308" y="2067374"/>
            <a:ext cx="10550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“ </a:t>
            </a:r>
            <a:b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</a:b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														</a:t>
            </a:r>
            <a:r>
              <a:rPr lang="en-US" sz="9600" dirty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         ”</a:t>
            </a:r>
            <a:endParaRPr lang="en-US" sz="9600" dirty="0">
              <a:solidFill>
                <a:schemeClr val="bg1">
                  <a:lumMod val="7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235" y="1666852"/>
            <a:ext cx="9520158" cy="215793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i="1" dirty="0"/>
              <a:t>Differentiation is the ability to know where you </a:t>
            </a:r>
            <a:r>
              <a:rPr lang="en-US" i="1" dirty="0" smtClean="0"/>
              <a:t>end</a:t>
            </a:r>
            <a:br>
              <a:rPr lang="en-US" i="1" dirty="0" smtClean="0"/>
            </a:br>
            <a:r>
              <a:rPr lang="en-US" i="1" dirty="0" smtClean="0"/>
              <a:t>and </a:t>
            </a:r>
            <a:r>
              <a:rPr lang="en-US" i="1" dirty="0"/>
              <a:t>the other person begins.     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889982" y="4634275"/>
            <a:ext cx="277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 </a:t>
            </a:r>
            <a:r>
              <a:rPr lang="en-US" dirty="0" smtClean="0"/>
              <a:t>Steve 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9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308" y="2067374"/>
            <a:ext cx="10550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“ </a:t>
            </a:r>
            <a:b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</a:b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														</a:t>
            </a:r>
            <a:r>
              <a:rPr lang="en-US" sz="9600" dirty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         ”</a:t>
            </a:r>
            <a:endParaRPr lang="en-US" sz="9600" dirty="0">
              <a:solidFill>
                <a:schemeClr val="bg1">
                  <a:lumMod val="7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235" y="1971652"/>
            <a:ext cx="9520158" cy="215793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i="1"/>
              <a:t>We tend to shortcut the </a:t>
            </a:r>
            <a:r>
              <a:rPr lang="en-US" i="1"/>
              <a:t>process </a:t>
            </a:r>
            <a:r>
              <a:rPr lang="en-US" i="1" smtClean="0"/>
              <a:t>because</a:t>
            </a:r>
            <a:br>
              <a:rPr lang="en-US" i="1" smtClean="0"/>
            </a:br>
            <a:r>
              <a:rPr lang="en-US" i="1" smtClean="0"/>
              <a:t>we </a:t>
            </a:r>
            <a:r>
              <a:rPr lang="en-US" i="1"/>
              <a:t>don’t know how to be non-anxious when someone is anxious around us.      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889982" y="4634275"/>
            <a:ext cx="277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 </a:t>
            </a:r>
            <a:r>
              <a:rPr lang="en-US" dirty="0" smtClean="0"/>
              <a:t>Steve 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7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307" y="2271857"/>
            <a:ext cx="10550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“ </a:t>
            </a:r>
            <a:r>
              <a:rPr lang="en-US" sz="960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US" sz="960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                           </a:t>
            </a:r>
            <a:r>
              <a:rPr lang="en-US" sz="960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”</a:t>
            </a:r>
            <a:endParaRPr lang="en-US" sz="9600" dirty="0">
              <a:solidFill>
                <a:schemeClr val="bg1">
                  <a:lumMod val="7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235" y="1192891"/>
            <a:ext cx="9520158" cy="215793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i="1"/>
              <a:t>Ask yourself – What is my tendency as a leader?       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889982" y="4634275"/>
            <a:ext cx="277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 </a:t>
            </a:r>
            <a:r>
              <a:rPr lang="en-US" dirty="0" smtClean="0"/>
              <a:t>Steve 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76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8333" y="2094877"/>
            <a:ext cx="10550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“ </a:t>
            </a:r>
            <a:r>
              <a:rPr lang="en-US" sz="9600" dirty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                           </a:t>
            </a:r>
          </a:p>
          <a:p>
            <a:r>
              <a:rPr lang="en-US" sz="9600" dirty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                      ”</a:t>
            </a:r>
            <a:endParaRPr lang="en-US" sz="9600" dirty="0">
              <a:solidFill>
                <a:schemeClr val="bg1">
                  <a:lumMod val="7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234" y="1586181"/>
            <a:ext cx="9520158" cy="215793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i="1"/>
              <a:t>What is mine to </a:t>
            </a:r>
            <a:r>
              <a:rPr lang="en-US" i="1"/>
              <a:t>carry </a:t>
            </a:r>
            <a:r>
              <a:rPr lang="en-US" i="1" smtClean="0"/>
              <a:t>and</a:t>
            </a:r>
            <a:br>
              <a:rPr lang="en-US" i="1" smtClean="0"/>
            </a:br>
            <a:r>
              <a:rPr lang="en-US" i="1" smtClean="0"/>
              <a:t>what </a:t>
            </a:r>
            <a:r>
              <a:rPr lang="en-US" i="1"/>
              <a:t>is the other person’s to carry?        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889982" y="4634275"/>
            <a:ext cx="277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 </a:t>
            </a:r>
            <a:r>
              <a:rPr lang="en-US" dirty="0" smtClean="0"/>
              <a:t>Steve 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6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51746" y="2606807"/>
            <a:ext cx="8562975" cy="7571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Send in your questions to be answered LIVE by Steve towards the end of the webcast.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8506" y="285145"/>
            <a:ext cx="3134979" cy="790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763588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638650"/>
            <a:ext cx="1045144" cy="104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09" y="4976556"/>
            <a:ext cx="603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Use the Q&amp;A widget to submit your questions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20232" y="4872827"/>
            <a:ext cx="1632879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9942A088-2D88-4785-9563-2D991F6ADF88}"/>
              </a:ext>
            </a:extLst>
          </p:cNvPr>
          <p:cNvSpPr txBox="1">
            <a:spLocks/>
          </p:cNvSpPr>
          <p:nvPr/>
        </p:nvSpPr>
        <p:spPr>
          <a:xfrm>
            <a:off x="1829676" y="1332160"/>
            <a:ext cx="8562975" cy="757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smtClean="0">
                <a:solidFill>
                  <a:schemeClr val="tx2"/>
                </a:solidFill>
              </a:rPr>
              <a:t>Got Questions?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9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EA81C-6BE0-410A-8506-2EBBD50F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071" y="886317"/>
            <a:ext cx="9520158" cy="1228112"/>
          </a:xfrm>
        </p:spPr>
        <p:txBody>
          <a:bodyPr anchor="t">
            <a:normAutofit/>
          </a:bodyPr>
          <a:lstStyle/>
          <a:p>
            <a:r>
              <a:rPr lang="en-US" i="1" dirty="0" smtClean="0"/>
              <a:t>Managing Leadership Anxiety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1800" i="1" dirty="0" smtClean="0"/>
              <a:t>Yours and Theirs</a:t>
            </a:r>
            <a:endParaRPr lang="en-US" sz="1800" i="1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73" y="1970778"/>
            <a:ext cx="2244869" cy="3689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6426305" y="2420503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756234" y="2114429"/>
            <a:ext cx="6818912" cy="32612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5457" y="2613616"/>
            <a:ext cx="64204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This book</a:t>
            </a:r>
            <a:r>
              <a:rPr lang="en-US" sz="2000" dirty="0"/>
              <a:t> offers valuable </a:t>
            </a:r>
            <a:r>
              <a:rPr lang="en-US" sz="2000" dirty="0" smtClean="0"/>
              <a:t>principles</a:t>
            </a:r>
          </a:p>
          <a:p>
            <a:pPr algn="ctr"/>
            <a:r>
              <a:rPr lang="en-US" sz="2000" dirty="0" smtClean="0"/>
              <a:t>to </a:t>
            </a:r>
            <a:r>
              <a:rPr lang="en-US" sz="2000" dirty="0"/>
              <a:t>those who are hungry to </a:t>
            </a:r>
            <a:r>
              <a:rPr lang="en-US" sz="2000" dirty="0" smtClean="0"/>
              <a:t>understand</a:t>
            </a:r>
          </a:p>
          <a:p>
            <a:pPr algn="ctr"/>
            <a:r>
              <a:rPr lang="en-US" sz="2000" dirty="0" smtClean="0"/>
              <a:t>the </a:t>
            </a:r>
            <a:r>
              <a:rPr lang="en-US" sz="2000" dirty="0"/>
              <a:t>source of the anxiety in themselves and in the people with whom they </a:t>
            </a:r>
            <a:r>
              <a:rPr lang="en-US" sz="2000" dirty="0" smtClean="0"/>
              <a:t>relate.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Readers </a:t>
            </a:r>
            <a:r>
              <a:rPr lang="en-US" sz="2000" dirty="0"/>
              <a:t>will be empowered to take back control of their lives and lead in mature and vibrant ways.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9759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EA81C-6BE0-410A-8506-2EBBD50F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079" y="2798134"/>
            <a:ext cx="3367890" cy="1228112"/>
          </a:xfrm>
        </p:spPr>
        <p:txBody>
          <a:bodyPr anchor="t">
            <a:normAutofit/>
          </a:bodyPr>
          <a:lstStyle/>
          <a:p>
            <a:r>
              <a:rPr lang="en-US" i="1" smtClean="0"/>
              <a:t>Book:</a:t>
            </a:r>
            <a:br>
              <a:rPr lang="en-US" i="1" smtClean="0"/>
            </a:br>
            <a:r>
              <a:rPr lang="en-US" i="1" smtClean="0"/>
              <a:t>Table of Contents</a:t>
            </a:r>
            <a:endParaRPr lang="en-US" sz="1800" i="1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2" y="1587320"/>
            <a:ext cx="2244869" cy="3689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6426305" y="2420503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9" r="7795" b="17471"/>
          <a:stretch/>
        </p:blipFill>
        <p:spPr>
          <a:xfrm>
            <a:off x="6327880" y="794498"/>
            <a:ext cx="5446489" cy="537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403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14509" y="1730481"/>
            <a:ext cx="8562975" cy="221225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Take the survey</a:t>
            </a:r>
          </a:p>
          <a:p>
            <a:pPr marL="0" indent="0" algn="ctr"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Be sure to fill out the survey to let Steve know what you’d like to hear next about managing anxiety.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1074" y="418607"/>
            <a:ext cx="2849843" cy="718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409628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304045"/>
            <a:ext cx="1045144" cy="1006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09" y="4518867"/>
            <a:ext cx="60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Fill out the survey by clicking on the </a:t>
            </a:r>
            <a:r>
              <a:rPr lang="en-US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survey widget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the dashboard.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32834" y="4518867"/>
            <a:ext cx="1020277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24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EA81C-6BE0-410A-8506-2EBBD50F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Exclusive Offer for </a:t>
            </a:r>
            <a:r>
              <a:rPr lang="en-US" sz="4000" dirty="0" smtClean="0"/>
              <a:t>Our</a:t>
            </a:r>
            <a:br>
              <a:rPr lang="en-US" sz="4000" dirty="0" smtClean="0"/>
            </a:br>
            <a:r>
              <a:rPr lang="en-US" sz="4000" dirty="0" err="1" smtClean="0"/>
              <a:t>ChurchSource</a:t>
            </a:r>
            <a:r>
              <a:rPr lang="en-US" sz="4000" dirty="0" smtClean="0"/>
              <a:t> </a:t>
            </a:r>
            <a:r>
              <a:rPr lang="en-US" sz="4000" dirty="0"/>
              <a:t>Channel Webcast Viewers</a:t>
            </a:r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63" y="2473921"/>
            <a:ext cx="2043668" cy="335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413EA81C-6BE0-410A-8506-2EBBD50FB323}"/>
              </a:ext>
            </a:extLst>
          </p:cNvPr>
          <p:cNvSpPr txBox="1">
            <a:spLocks/>
          </p:cNvSpPr>
          <p:nvPr/>
        </p:nvSpPr>
        <p:spPr>
          <a:xfrm>
            <a:off x="6053997" y="2228599"/>
            <a:ext cx="5000857" cy="9381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/>
              <a:t>Managing Leadership Anxiety</a:t>
            </a:r>
            <a:endParaRPr lang="en-US" sz="2400" i="1" dirty="0" smtClean="0"/>
          </a:p>
          <a:p>
            <a:r>
              <a:rPr lang="en-US" sz="2100" dirty="0" smtClean="0"/>
              <a:t>By </a:t>
            </a:r>
            <a:r>
              <a:rPr lang="en-US" sz="2100" dirty="0" smtClean="0"/>
              <a:t>Steve Cuss</a:t>
            </a:r>
            <a:endParaRPr lang="en-US" sz="2100" dirty="0" smtClean="0"/>
          </a:p>
        </p:txBody>
      </p:sp>
      <p:sp>
        <p:nvSpPr>
          <p:cNvPr id="7" name="24-Point Star 6"/>
          <p:cNvSpPr/>
          <p:nvPr/>
        </p:nvSpPr>
        <p:spPr>
          <a:xfrm>
            <a:off x="1870075" y="1993162"/>
            <a:ext cx="1367597" cy="1367597"/>
          </a:xfrm>
          <a:prstGeom prst="star24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060" y="2331075"/>
            <a:ext cx="965625" cy="74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40%</a:t>
            </a:r>
          </a:p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OFF</a:t>
            </a:r>
            <a:endParaRPr lang="en-US" sz="2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1667" y="3540355"/>
            <a:ext cx="4562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Book</a:t>
            </a:r>
            <a:endParaRPr lang="en-US" sz="2400" dirty="0" smtClean="0"/>
          </a:p>
          <a:p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$</a:t>
            </a:r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18.99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| </a:t>
            </a:r>
            <a:r>
              <a:rPr lang="en-US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NOW </a:t>
            </a:r>
            <a:r>
              <a:rPr lang="en-US" b="1" dirty="0" smtClean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$11.40</a:t>
            </a:r>
            <a:endParaRPr lang="en-US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121667" y="3080084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57016" y="5076829"/>
            <a:ext cx="527566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96" y="4923384"/>
            <a:ext cx="908965" cy="9089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32320" y="5096079"/>
            <a:ext cx="391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Click on the links in the</a:t>
            </a:r>
            <a:b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“Resource List” widget to purchase.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3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EA81C-6BE0-410A-8506-2EBBD50F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079" y="2798134"/>
            <a:ext cx="3367890" cy="1228112"/>
          </a:xfrm>
        </p:spPr>
        <p:txBody>
          <a:bodyPr anchor="t">
            <a:normAutofit/>
          </a:bodyPr>
          <a:lstStyle/>
          <a:p>
            <a:r>
              <a:rPr lang="en-US" i="1" smtClean="0"/>
              <a:t>Book:</a:t>
            </a:r>
            <a:br>
              <a:rPr lang="en-US" i="1" smtClean="0"/>
            </a:br>
            <a:r>
              <a:rPr lang="en-US" i="1" smtClean="0"/>
              <a:t>Table of Contents</a:t>
            </a:r>
            <a:endParaRPr lang="en-US" sz="1800" i="1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2" y="1587320"/>
            <a:ext cx="2244869" cy="3689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6426305" y="2420503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9" r="7795" b="17471"/>
          <a:stretch/>
        </p:blipFill>
        <p:spPr>
          <a:xfrm>
            <a:off x="6327880" y="794498"/>
            <a:ext cx="5446489" cy="537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508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14509" y="1730481"/>
            <a:ext cx="8562975" cy="221225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Take the survey</a:t>
            </a:r>
          </a:p>
          <a:p>
            <a:pPr marL="0" indent="0" algn="ctr"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Be sure to fill out the survey to let Steve know what you’d like to hear next about managing anxiety.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1074" y="418607"/>
            <a:ext cx="2849843" cy="718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409628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304045"/>
            <a:ext cx="1045144" cy="1006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09" y="4518867"/>
            <a:ext cx="60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Fill out the survey by clicking on the </a:t>
            </a:r>
            <a:r>
              <a:rPr lang="en-US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survey widget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the dashboard.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32834" y="4518867"/>
            <a:ext cx="1020277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EA81C-6BE0-410A-8506-2EBBD50F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079" y="2798134"/>
            <a:ext cx="3367890" cy="1228112"/>
          </a:xfrm>
        </p:spPr>
        <p:txBody>
          <a:bodyPr anchor="t">
            <a:normAutofit/>
          </a:bodyPr>
          <a:lstStyle/>
          <a:p>
            <a:r>
              <a:rPr lang="en-US" i="1" smtClean="0"/>
              <a:t>Book:</a:t>
            </a:r>
            <a:br>
              <a:rPr lang="en-US" i="1" smtClean="0"/>
            </a:br>
            <a:r>
              <a:rPr lang="en-US" i="1" smtClean="0"/>
              <a:t>Table of Contents</a:t>
            </a:r>
            <a:endParaRPr lang="en-US" sz="1800" i="1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2" y="1587320"/>
            <a:ext cx="2244869" cy="3689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6426305" y="2420503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9" r="7795" b="17471"/>
          <a:stretch/>
        </p:blipFill>
        <p:spPr>
          <a:xfrm>
            <a:off x="6327880" y="794498"/>
            <a:ext cx="5446489" cy="537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91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14509" y="1730481"/>
            <a:ext cx="8562975" cy="221225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Take the survey</a:t>
            </a:r>
          </a:p>
          <a:p>
            <a:pPr marL="0" indent="0" algn="ctr"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Be sure to fill out the survey to let Steve know what you’d like to hear next about managing anxiety.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1074" y="418607"/>
            <a:ext cx="2849843" cy="718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409628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304045"/>
            <a:ext cx="1045144" cy="1006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09" y="4518867"/>
            <a:ext cx="60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Fill out the survey by clicking on the </a:t>
            </a:r>
            <a:r>
              <a:rPr lang="en-US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survey widget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the dashboard.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32834" y="4518867"/>
            <a:ext cx="1020277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73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EA81C-6BE0-410A-8506-2EBBD50F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Exclusive Offer for </a:t>
            </a:r>
            <a:r>
              <a:rPr lang="en-US" sz="4000" dirty="0" smtClean="0"/>
              <a:t>Our</a:t>
            </a:r>
            <a:br>
              <a:rPr lang="en-US" sz="4000" dirty="0" smtClean="0"/>
            </a:br>
            <a:r>
              <a:rPr lang="en-US" sz="4000" dirty="0" err="1" smtClean="0"/>
              <a:t>ChurchSource</a:t>
            </a:r>
            <a:r>
              <a:rPr lang="en-US" sz="4000" dirty="0" smtClean="0"/>
              <a:t> </a:t>
            </a:r>
            <a:r>
              <a:rPr lang="en-US" sz="4000" dirty="0"/>
              <a:t>Channel Webcast Viewers</a:t>
            </a:r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63" y="2473921"/>
            <a:ext cx="2043668" cy="335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413EA81C-6BE0-410A-8506-2EBBD50FB323}"/>
              </a:ext>
            </a:extLst>
          </p:cNvPr>
          <p:cNvSpPr txBox="1">
            <a:spLocks/>
          </p:cNvSpPr>
          <p:nvPr/>
        </p:nvSpPr>
        <p:spPr>
          <a:xfrm>
            <a:off x="6053997" y="2228599"/>
            <a:ext cx="5000857" cy="9381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/>
              <a:t>Managing Leadership Anxiety</a:t>
            </a:r>
            <a:endParaRPr lang="en-US" sz="2400" i="1" dirty="0" smtClean="0"/>
          </a:p>
          <a:p>
            <a:r>
              <a:rPr lang="en-US" sz="2100" dirty="0" smtClean="0"/>
              <a:t>By </a:t>
            </a:r>
            <a:r>
              <a:rPr lang="en-US" sz="2100" dirty="0" smtClean="0"/>
              <a:t>Steve Cuss</a:t>
            </a:r>
            <a:endParaRPr lang="en-US" sz="2100" dirty="0" smtClean="0"/>
          </a:p>
        </p:txBody>
      </p:sp>
      <p:sp>
        <p:nvSpPr>
          <p:cNvPr id="7" name="24-Point Star 6"/>
          <p:cNvSpPr/>
          <p:nvPr/>
        </p:nvSpPr>
        <p:spPr>
          <a:xfrm>
            <a:off x="1870075" y="1993162"/>
            <a:ext cx="1367597" cy="1367597"/>
          </a:xfrm>
          <a:prstGeom prst="star24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060" y="2331075"/>
            <a:ext cx="965625" cy="74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40%</a:t>
            </a:r>
          </a:p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OFF</a:t>
            </a:r>
            <a:endParaRPr lang="en-US" sz="2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1667" y="3540355"/>
            <a:ext cx="4562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Book</a:t>
            </a:r>
            <a:endParaRPr lang="en-US" sz="2400" dirty="0" smtClean="0"/>
          </a:p>
          <a:p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$</a:t>
            </a:r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18.99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| </a:t>
            </a:r>
            <a:r>
              <a:rPr lang="en-US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NOW </a:t>
            </a:r>
            <a:r>
              <a:rPr lang="en-US" b="1" dirty="0" smtClean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$11.40</a:t>
            </a:r>
            <a:endParaRPr lang="en-US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121667" y="3080084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57016" y="5076829"/>
            <a:ext cx="527566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96" y="4923384"/>
            <a:ext cx="908965" cy="9089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32320" y="5096079"/>
            <a:ext cx="391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Click on the links in the</a:t>
            </a:r>
            <a:b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“Resource List” widget to purchase.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9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51746" y="2606807"/>
            <a:ext cx="8562975" cy="7571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Send in your questions to be answered LIVE by Steve towards the end of the webcast.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8506" y="285145"/>
            <a:ext cx="3134979" cy="790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763588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638650"/>
            <a:ext cx="1045144" cy="104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09" y="4976556"/>
            <a:ext cx="603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Use the Q&amp;A widget to submit your questions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20232" y="4872827"/>
            <a:ext cx="1632879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9942A088-2D88-4785-9563-2D991F6ADF88}"/>
              </a:ext>
            </a:extLst>
          </p:cNvPr>
          <p:cNvSpPr txBox="1">
            <a:spLocks/>
          </p:cNvSpPr>
          <p:nvPr/>
        </p:nvSpPr>
        <p:spPr>
          <a:xfrm>
            <a:off x="1829676" y="1332160"/>
            <a:ext cx="8562975" cy="757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smtClean="0">
                <a:solidFill>
                  <a:schemeClr val="tx2"/>
                </a:solidFill>
              </a:rPr>
              <a:t>Got Questions?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00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51746" y="2606807"/>
            <a:ext cx="8562975" cy="7571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Send in your questions to be answered LIVE by Steve towards the end of the webcast.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8506" y="285145"/>
            <a:ext cx="3134979" cy="790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763588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638650"/>
            <a:ext cx="1045144" cy="104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09" y="4976556"/>
            <a:ext cx="603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Use the Q&amp;A widget to submit your questions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20232" y="4872827"/>
            <a:ext cx="1632879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9942A088-2D88-4785-9563-2D991F6ADF88}"/>
              </a:ext>
            </a:extLst>
          </p:cNvPr>
          <p:cNvSpPr txBox="1">
            <a:spLocks/>
          </p:cNvSpPr>
          <p:nvPr/>
        </p:nvSpPr>
        <p:spPr>
          <a:xfrm>
            <a:off x="1829676" y="1332160"/>
            <a:ext cx="8562975" cy="757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smtClean="0">
                <a:solidFill>
                  <a:schemeClr val="tx2"/>
                </a:solidFill>
              </a:rPr>
              <a:t>Got Questions?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26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14509" y="1730481"/>
            <a:ext cx="8562975" cy="221225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Take the survey</a:t>
            </a:r>
          </a:p>
          <a:p>
            <a:pPr marL="0" indent="0" algn="ctr"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Be sure to fill out the survey to let Steve know what you’d like to hear next about managing anxiety.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1074" y="418607"/>
            <a:ext cx="2849843" cy="718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409628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304045"/>
            <a:ext cx="1045144" cy="1006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09" y="4518867"/>
            <a:ext cx="60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Fill out the survey by clicking on the </a:t>
            </a:r>
            <a:r>
              <a:rPr lang="en-US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survey widget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the dashboard.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32834" y="4518867"/>
            <a:ext cx="1020277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02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309" y="1851064"/>
            <a:ext cx="10550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“ </a:t>
            </a:r>
            <a:b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</a:b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														</a:t>
            </a:r>
            <a:r>
              <a:rPr lang="en-US" sz="9600" dirty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         ”</a:t>
            </a:r>
            <a:endParaRPr lang="en-US" sz="9600" dirty="0">
              <a:solidFill>
                <a:schemeClr val="bg1">
                  <a:lumMod val="7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236" y="1745509"/>
            <a:ext cx="9520158" cy="215793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i="1" dirty="0"/>
              <a:t>Anxiety isn’t simply </a:t>
            </a:r>
            <a:r>
              <a:rPr lang="en-US" i="1" dirty="0" smtClean="0"/>
              <a:t>worry.</a:t>
            </a:r>
            <a:br>
              <a:rPr lang="en-US" i="1" dirty="0" smtClean="0"/>
            </a:br>
            <a:r>
              <a:rPr lang="en-US" i="1" dirty="0" smtClean="0"/>
              <a:t>Anxiety </a:t>
            </a:r>
            <a:r>
              <a:rPr lang="en-US" i="1" dirty="0"/>
              <a:t>is any response that is trying to occupy the same space that God is occupying in our life. 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889982" y="4634275"/>
            <a:ext cx="277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 </a:t>
            </a:r>
            <a:r>
              <a:rPr lang="en-US" dirty="0" smtClean="0"/>
              <a:t>Steve 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84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308" y="2067374"/>
            <a:ext cx="10550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“ </a:t>
            </a:r>
            <a:b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</a:b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														</a:t>
            </a:r>
            <a:r>
              <a:rPr lang="en-US" sz="9600" dirty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         ”</a:t>
            </a:r>
            <a:endParaRPr lang="en-US" sz="9600" dirty="0">
              <a:solidFill>
                <a:schemeClr val="bg1">
                  <a:lumMod val="7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236" y="1745509"/>
            <a:ext cx="9520158" cy="215793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i="1" dirty="0"/>
              <a:t>Anxiety is a spiritual force that competes for the space where God is.  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889982" y="4634275"/>
            <a:ext cx="277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 </a:t>
            </a:r>
            <a:r>
              <a:rPr lang="en-US" dirty="0" smtClean="0"/>
              <a:t>Steve 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7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426305" y="2420503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47019" y="2015733"/>
            <a:ext cx="10228127" cy="422775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34695" y="2222210"/>
            <a:ext cx="9418439" cy="3450613"/>
          </a:xfrm>
        </p:spPr>
        <p:txBody>
          <a:bodyPr>
            <a:normAutofit/>
          </a:bodyPr>
          <a:lstStyle/>
          <a:p>
            <a:r>
              <a:rPr lang="en-US" sz="2800" b="1" dirty="0"/>
              <a:t>Step 1: </a:t>
            </a:r>
            <a:r>
              <a:rPr lang="en-US" sz="2800" dirty="0"/>
              <a:t>Notice it physiologically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34696" y="875070"/>
            <a:ext cx="9520158" cy="732877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Managing Leadership Anxiety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610154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51746" y="2606807"/>
            <a:ext cx="8562975" cy="7571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Send in your questions to be answered LIVE by Steve towards the end of the webcast.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8506" y="285145"/>
            <a:ext cx="3134979" cy="790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763588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638650"/>
            <a:ext cx="1045144" cy="104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09" y="4976556"/>
            <a:ext cx="603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Use the Q&amp;A widget to submit your questions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20232" y="4872827"/>
            <a:ext cx="1632879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9942A088-2D88-4785-9563-2D991F6ADF88}"/>
              </a:ext>
            </a:extLst>
          </p:cNvPr>
          <p:cNvSpPr txBox="1">
            <a:spLocks/>
          </p:cNvSpPr>
          <p:nvPr/>
        </p:nvSpPr>
        <p:spPr>
          <a:xfrm>
            <a:off x="1829676" y="1332160"/>
            <a:ext cx="8562975" cy="757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smtClean="0">
                <a:solidFill>
                  <a:schemeClr val="tx2"/>
                </a:solidFill>
              </a:rPr>
              <a:t>Got Questions?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84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426305" y="2420503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47019" y="2015733"/>
            <a:ext cx="10228127" cy="422775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34695" y="2222210"/>
            <a:ext cx="9418439" cy="34506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Step 1: </a:t>
            </a:r>
            <a:r>
              <a:rPr lang="en-US" sz="2800" dirty="0"/>
              <a:t>Notice it physiologically </a:t>
            </a: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US" sz="2800" b="1" dirty="0"/>
              <a:t>Step </a:t>
            </a:r>
            <a:r>
              <a:rPr lang="en-US" sz="2800" b="1" dirty="0" smtClean="0"/>
              <a:t>2</a:t>
            </a:r>
            <a:r>
              <a:rPr lang="en-US" sz="2800" b="1" dirty="0"/>
              <a:t>: </a:t>
            </a:r>
            <a:r>
              <a:rPr lang="en-US" sz="2800" dirty="0"/>
              <a:t>Ask: What is it in this situation that I think I need but I don’t really need?  </a:t>
            </a:r>
          </a:p>
          <a:p>
            <a:pPr>
              <a:lnSpc>
                <a:spcPct val="200000"/>
              </a:lnSpc>
            </a:pPr>
            <a:r>
              <a:rPr lang="en-US" sz="2800" b="1" dirty="0"/>
              <a:t>Step </a:t>
            </a:r>
            <a:r>
              <a:rPr lang="en-US" sz="2800" b="1" dirty="0" smtClean="0"/>
              <a:t>3: </a:t>
            </a:r>
            <a:r>
              <a:rPr lang="en-US" sz="2800" dirty="0"/>
              <a:t>Ask: What are situations that I avoid?  </a:t>
            </a:r>
          </a:p>
          <a:p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34696" y="875070"/>
            <a:ext cx="9520158" cy="732877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Managing Leadership Anxiety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047747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Gallery">
  <a:themeElements>
    <a:clrScheme name="Custom 1">
      <a:dk1>
        <a:srgbClr val="000000"/>
      </a:dk1>
      <a:lt1>
        <a:srgbClr val="FFFFFF"/>
      </a:lt1>
      <a:dk2>
        <a:srgbClr val="454545"/>
      </a:dk2>
      <a:lt2>
        <a:srgbClr val="EDEBE7"/>
      </a:lt2>
      <a:accent1>
        <a:srgbClr val="188C92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25244</TotalTime>
  <Words>599</Words>
  <Application>Microsoft Macintosh PowerPoint</Application>
  <PresentationFormat>Widescreen</PresentationFormat>
  <Paragraphs>141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Avenir Book</vt:lpstr>
      <vt:lpstr>Book Antiqua</vt:lpstr>
      <vt:lpstr>Calibri</vt:lpstr>
      <vt:lpstr>Palatino Linotype</vt:lpstr>
      <vt:lpstr>Arial</vt:lpstr>
      <vt:lpstr>1_Gallery</vt:lpstr>
      <vt:lpstr>PowerPoint Presentation</vt:lpstr>
      <vt:lpstr>Exclusive Offer for Our ChurchSource Channel Webcast Viewers</vt:lpstr>
      <vt:lpstr>PowerPoint Presentation</vt:lpstr>
      <vt:lpstr>PowerPoint Presentation</vt:lpstr>
      <vt:lpstr>Anxiety isn’t simply worry. Anxiety is any response that is trying to occupy the same space that God is occupying in our life.  </vt:lpstr>
      <vt:lpstr>Anxiety is a spiritual force that competes for the space where God is.   </vt:lpstr>
      <vt:lpstr>Managing Leadership Anxiety</vt:lpstr>
      <vt:lpstr>PowerPoint Presentation</vt:lpstr>
      <vt:lpstr>Managing Leadership Anxiety</vt:lpstr>
      <vt:lpstr>You can broaden your leadership capacity by getting in touch with what you are afraid of and what you are avoiding.    </vt:lpstr>
      <vt:lpstr>One of the sources of anxiety for leaders is that we often carry a load that’s not ours to carry.     </vt:lpstr>
      <vt:lpstr>Differentiation is the ability to know where you end and the other person begins.      </vt:lpstr>
      <vt:lpstr>We tend to shortcut the process because we don’t know how to be non-anxious when someone is anxious around us.       </vt:lpstr>
      <vt:lpstr>Ask yourself – What is my tendency as a leader?        </vt:lpstr>
      <vt:lpstr>What is mine to carry and what is the other person’s to carry?         </vt:lpstr>
      <vt:lpstr>PowerPoint Presentation</vt:lpstr>
      <vt:lpstr>Managing Leadership Anxiety Yours and Theirs</vt:lpstr>
      <vt:lpstr>Book: Table of Contents</vt:lpstr>
      <vt:lpstr>PowerPoint Presentation</vt:lpstr>
      <vt:lpstr>Book: Table of Contents</vt:lpstr>
      <vt:lpstr>PowerPoint Presentation</vt:lpstr>
      <vt:lpstr>Book: Table of Contents</vt:lpstr>
      <vt:lpstr>PowerPoint Presentation</vt:lpstr>
      <vt:lpstr>Exclusive Offer for Our ChurchSource Channel Webcast Viewers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ChurchSource Video Podcast Proposal</dc:title>
  <dc:creator>Wolfe, Caren</dc:creator>
  <cp:lastModifiedBy>Kuo, David</cp:lastModifiedBy>
  <cp:revision>140</cp:revision>
  <cp:lastPrinted>2019-01-10T19:26:51Z</cp:lastPrinted>
  <dcterms:created xsi:type="dcterms:W3CDTF">2018-12-07T16:16:17Z</dcterms:created>
  <dcterms:modified xsi:type="dcterms:W3CDTF">2019-04-02T15:49:53Z</dcterms:modified>
</cp:coreProperties>
</file>